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6" r:id="rId1"/>
  </p:sldMasterIdLst>
  <p:notesMasterIdLst>
    <p:notesMasterId r:id="rId17"/>
  </p:notesMasterIdLst>
  <p:handoutMasterIdLst>
    <p:handoutMasterId r:id="rId18"/>
  </p:handoutMasterIdLst>
  <p:sldIdLst>
    <p:sldId id="331" r:id="rId2"/>
    <p:sldId id="327" r:id="rId3"/>
    <p:sldId id="297" r:id="rId4"/>
    <p:sldId id="275" r:id="rId5"/>
    <p:sldId id="315" r:id="rId6"/>
    <p:sldId id="287" r:id="rId7"/>
    <p:sldId id="262" r:id="rId8"/>
    <p:sldId id="314" r:id="rId9"/>
    <p:sldId id="285" r:id="rId10"/>
    <p:sldId id="298" r:id="rId11"/>
    <p:sldId id="282" r:id="rId12"/>
    <p:sldId id="295" r:id="rId13"/>
    <p:sldId id="264" r:id="rId14"/>
    <p:sldId id="328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1B26FE-3989-DDB5-7915-E8FEB42C3217}" name="Grady Smith" initials="GS" userId="S::gsmith@vhb.com::d30ee749-72ed-4eda-8d56-d5201898829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mond, Regan" initials="HR" lastIdx="4" clrIdx="0">
    <p:extLst>
      <p:ext uri="{19B8F6BF-5375-455C-9EA6-DF929625EA0E}">
        <p15:presenceInfo xmlns:p15="http://schemas.microsoft.com/office/powerpoint/2012/main" userId="S::rhammond@vhb.com::d6448f85-fcaa-472d-9f08-70fed2a8e7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123A"/>
    <a:srgbClr val="967F57"/>
    <a:srgbClr val="00416A"/>
    <a:srgbClr val="A50021"/>
    <a:srgbClr val="990033"/>
    <a:srgbClr val="993366"/>
    <a:srgbClr val="CC0066"/>
    <a:srgbClr val="CC0000"/>
    <a:srgbClr val="333132"/>
    <a:srgbClr val="C7F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5E123A"/>
            </a:solidFill>
          </c:spPr>
          <c:dPt>
            <c:idx val="0"/>
            <c:bubble3D val="0"/>
            <c:spPr>
              <a:solidFill>
                <a:srgbClr val="9933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BC-47C7-9C70-EB6D45776087}"/>
              </c:ext>
            </c:extLst>
          </c:dPt>
          <c:dPt>
            <c:idx val="1"/>
            <c:bubble3D val="0"/>
            <c:spPr>
              <a:solidFill>
                <a:srgbClr val="5E12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BC-47C7-9C70-EB6D45776087}"/>
              </c:ext>
            </c:extLst>
          </c:dPt>
          <c:dPt>
            <c:idx val="2"/>
            <c:bubble3D val="0"/>
            <c:spPr>
              <a:solidFill>
                <a:srgbClr val="9933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34-41C7-9996-B3706FA6E85D}"/>
              </c:ext>
            </c:extLst>
          </c:dPt>
          <c:dPt>
            <c:idx val="3"/>
            <c:bubble3D val="0"/>
            <c:spPr>
              <a:solidFill>
                <a:srgbClr val="5E12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EBC-47C7-9C70-EB6D45776087}"/>
              </c:ext>
            </c:extLst>
          </c:dPt>
          <c:dPt>
            <c:idx val="4"/>
            <c:bubble3D val="0"/>
            <c:spPr>
              <a:solidFill>
                <a:srgbClr val="5E12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BC-47C7-9C70-EB6D45776087}"/>
              </c:ext>
            </c:extLst>
          </c:dPt>
          <c:dPt>
            <c:idx val="5"/>
            <c:bubble3D val="0"/>
            <c:spPr>
              <a:solidFill>
                <a:srgbClr val="5E12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EBC-47C7-9C70-EB6D45776087}"/>
              </c:ext>
            </c:extLst>
          </c:dPt>
          <c:dPt>
            <c:idx val="6"/>
            <c:bubble3D val="0"/>
            <c:spPr>
              <a:solidFill>
                <a:srgbClr val="5E12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A34-41C7-9996-B3706FA6E85D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BC-47C7-9C70-EB6D45776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91CC6C-6B92-441E-B2BC-D967CED9FED2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5EB6237F-387B-4DF9-881D-9A659A9AD713}">
      <dgm:prSet phldrT="[Text]" custT="1"/>
      <dgm:spPr>
        <a:solidFill>
          <a:srgbClr val="5E123A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b="0" dirty="0">
              <a:solidFill>
                <a:schemeClr val="bg1"/>
              </a:solidFill>
              <a:latin typeface="Bahnschrift" panose="020B0502040204020203" pitchFamily="34" charset="0"/>
              <a:cs typeface="Segoe UI Semibold" panose="020B0702040204020203" pitchFamily="34" charset="0"/>
            </a:rPr>
            <a:t>30-Year Plan</a:t>
          </a:r>
        </a:p>
      </dgm:t>
    </dgm:pt>
    <dgm:pt modelId="{FE3A526B-BA01-4CC4-B7B5-E53AD360B8AC}" type="parTrans" cxnId="{76BB0D13-57D4-4BDE-9891-2D654C93459B}">
      <dgm:prSet/>
      <dgm:spPr/>
      <dgm:t>
        <a:bodyPr/>
        <a:lstStyle/>
        <a:p>
          <a:endParaRPr lang="en-US"/>
        </a:p>
      </dgm:t>
    </dgm:pt>
    <dgm:pt modelId="{3CE5DDDD-F8F8-40D2-8BFF-26A829279A88}" type="sibTrans" cxnId="{76BB0D13-57D4-4BDE-9891-2D654C93459B}">
      <dgm:prSet/>
      <dgm:spPr/>
      <dgm:t>
        <a:bodyPr/>
        <a:lstStyle/>
        <a:p>
          <a:endParaRPr lang="en-US"/>
        </a:p>
      </dgm:t>
    </dgm:pt>
    <dgm:pt modelId="{68C64D41-3859-43A5-9DE5-B4ECAD94AE6D}">
      <dgm:prSet phldrT="[Text]" custT="1"/>
      <dgm:spPr>
        <a:solidFill>
          <a:srgbClr val="5E123A"/>
        </a:solidFill>
        <a:ln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  <a:latin typeface="Bahnschrift" panose="020B0502040204020203" pitchFamily="34" charset="0"/>
              <a:ea typeface="+mn-ea"/>
              <a:cs typeface="Segoe UI Semibold" panose="020B0702040204020203" pitchFamily="34" charset="0"/>
            </a:rPr>
            <a:t>Transit Vision</a:t>
          </a:r>
        </a:p>
      </dgm:t>
    </dgm:pt>
    <dgm:pt modelId="{0FD54BA1-3D9D-4C81-84F2-33D3F809FDD7}" type="parTrans" cxnId="{9DC18892-5FDD-4AE7-BEC1-D56A6CE889F5}">
      <dgm:prSet/>
      <dgm:spPr/>
      <dgm:t>
        <a:bodyPr/>
        <a:lstStyle/>
        <a:p>
          <a:endParaRPr lang="en-US"/>
        </a:p>
      </dgm:t>
    </dgm:pt>
    <dgm:pt modelId="{458CA84F-5FF7-435C-8738-D8BD5542E4E3}" type="sibTrans" cxnId="{9DC18892-5FDD-4AE7-BEC1-D56A6CE889F5}">
      <dgm:prSet/>
      <dgm:spPr/>
      <dgm:t>
        <a:bodyPr/>
        <a:lstStyle/>
        <a:p>
          <a:endParaRPr lang="en-US"/>
        </a:p>
      </dgm:t>
    </dgm:pt>
    <dgm:pt modelId="{D63559DC-9D74-4A7F-B250-F9E98A3771AE}">
      <dgm:prSet phldrT="[Text]" custT="1"/>
      <dgm:spPr>
        <a:solidFill>
          <a:srgbClr val="5E123A"/>
        </a:solidFill>
        <a:ln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  <a:latin typeface="Bahnschrift" panose="020B0502040204020203" pitchFamily="34" charset="0"/>
              <a:ea typeface="+mn-ea"/>
              <a:cs typeface="Segoe UI Semibold" panose="020B0702040204020203" pitchFamily="34" charset="0"/>
            </a:rPr>
            <a:t>Short-, mid-, and long-term recommendations</a:t>
          </a:r>
        </a:p>
      </dgm:t>
    </dgm:pt>
    <dgm:pt modelId="{63545CC9-7681-4B31-8C6B-E142C430086D}" type="parTrans" cxnId="{8CE7C334-C76B-41B0-9F5F-4B92070DE03D}">
      <dgm:prSet/>
      <dgm:spPr/>
      <dgm:t>
        <a:bodyPr/>
        <a:lstStyle/>
        <a:p>
          <a:endParaRPr lang="en-US"/>
        </a:p>
      </dgm:t>
    </dgm:pt>
    <dgm:pt modelId="{2758241A-A437-4AC2-917A-0128AE33BC61}" type="sibTrans" cxnId="{8CE7C334-C76B-41B0-9F5F-4B92070DE03D}">
      <dgm:prSet/>
      <dgm:spPr/>
      <dgm:t>
        <a:bodyPr/>
        <a:lstStyle/>
        <a:p>
          <a:endParaRPr lang="en-US"/>
        </a:p>
      </dgm:t>
    </dgm:pt>
    <dgm:pt modelId="{5AEDDDD3-CABD-4E03-BECA-40670E0A8001}">
      <dgm:prSet custT="1"/>
      <dgm:spPr>
        <a:solidFill>
          <a:srgbClr val="5E123A"/>
        </a:solidFill>
        <a:ln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  <a:latin typeface="Bahnschrift" panose="020B0502040204020203" pitchFamily="34" charset="0"/>
              <a:ea typeface="+mn-ea"/>
              <a:cs typeface="Segoe UI Semibold" panose="020B0702040204020203" pitchFamily="34" charset="0"/>
            </a:rPr>
            <a:t>Financial Considerations</a:t>
          </a:r>
        </a:p>
      </dgm:t>
    </dgm:pt>
    <dgm:pt modelId="{80A19ACF-99CD-4314-90ED-B583AA5D03B3}" type="parTrans" cxnId="{EDFB5EC7-FB81-4F34-88D2-16BDBECADB45}">
      <dgm:prSet/>
      <dgm:spPr/>
      <dgm:t>
        <a:bodyPr/>
        <a:lstStyle/>
        <a:p>
          <a:endParaRPr lang="en-US"/>
        </a:p>
      </dgm:t>
    </dgm:pt>
    <dgm:pt modelId="{2394A849-BF54-41FA-A2E4-E7B79A0F10C4}" type="sibTrans" cxnId="{EDFB5EC7-FB81-4F34-88D2-16BDBECADB45}">
      <dgm:prSet/>
      <dgm:spPr/>
      <dgm:t>
        <a:bodyPr/>
        <a:lstStyle/>
        <a:p>
          <a:endParaRPr lang="en-US"/>
        </a:p>
      </dgm:t>
    </dgm:pt>
    <dgm:pt modelId="{BA1AE9FA-D2A2-4B12-B4A0-D616A60B4373}" type="pres">
      <dgm:prSet presAssocID="{2191CC6C-6B92-441E-B2BC-D967CED9FED2}" presName="compositeShape" presStyleCnt="0">
        <dgm:presLayoutVars>
          <dgm:dir/>
          <dgm:resizeHandles/>
        </dgm:presLayoutVars>
      </dgm:prSet>
      <dgm:spPr/>
    </dgm:pt>
    <dgm:pt modelId="{99312BC7-4A6B-4DED-96F6-F56C8E0AE8EC}" type="pres">
      <dgm:prSet presAssocID="{2191CC6C-6B92-441E-B2BC-D967CED9FED2}" presName="pyramid" presStyleLbl="node1" presStyleIdx="0" presStyleCnt="1" custLinFactNeighborX="7541" custLinFactNeighborY="7110"/>
      <dgm:spPr>
        <a:solidFill>
          <a:srgbClr val="03363F"/>
        </a:solidFill>
      </dgm:spPr>
    </dgm:pt>
    <dgm:pt modelId="{15992BD7-4E2B-40BA-9DE6-85B8644A6961}" type="pres">
      <dgm:prSet presAssocID="{2191CC6C-6B92-441E-B2BC-D967CED9FED2}" presName="theList" presStyleCnt="0"/>
      <dgm:spPr/>
    </dgm:pt>
    <dgm:pt modelId="{12F014C0-A845-43D4-B4CB-6B94D49549A4}" type="pres">
      <dgm:prSet presAssocID="{5EB6237F-387B-4DF9-881D-9A659A9AD713}" presName="aNode" presStyleLbl="fgAcc1" presStyleIdx="0" presStyleCnt="4">
        <dgm:presLayoutVars>
          <dgm:bulletEnabled val="1"/>
        </dgm:presLayoutVars>
      </dgm:prSet>
      <dgm:spPr/>
    </dgm:pt>
    <dgm:pt modelId="{564C2E79-1CC0-41FE-B729-6612DA080AE2}" type="pres">
      <dgm:prSet presAssocID="{5EB6237F-387B-4DF9-881D-9A659A9AD713}" presName="aSpace" presStyleCnt="0"/>
      <dgm:spPr/>
    </dgm:pt>
    <dgm:pt modelId="{17770943-7F02-4DEA-B081-13E7CDDD2811}" type="pres">
      <dgm:prSet presAssocID="{68C64D41-3859-43A5-9DE5-B4ECAD94AE6D}" presName="aNode" presStyleLbl="fgAcc1" presStyleIdx="1" presStyleCnt="4">
        <dgm:presLayoutVars>
          <dgm:bulletEnabled val="1"/>
        </dgm:presLayoutVars>
      </dgm:prSet>
      <dgm:spPr/>
    </dgm:pt>
    <dgm:pt modelId="{F4E6DA78-285C-45D6-952C-06D009358278}" type="pres">
      <dgm:prSet presAssocID="{68C64D41-3859-43A5-9DE5-B4ECAD94AE6D}" presName="aSpace" presStyleCnt="0"/>
      <dgm:spPr/>
    </dgm:pt>
    <dgm:pt modelId="{DAA88256-6B87-4774-8A0B-E90287BCC2AF}" type="pres">
      <dgm:prSet presAssocID="{D63559DC-9D74-4A7F-B250-F9E98A3771AE}" presName="aNode" presStyleLbl="fgAcc1" presStyleIdx="2" presStyleCnt="4">
        <dgm:presLayoutVars>
          <dgm:bulletEnabled val="1"/>
        </dgm:presLayoutVars>
      </dgm:prSet>
      <dgm:spPr/>
    </dgm:pt>
    <dgm:pt modelId="{03FCDB1E-3960-40A3-9072-8123751042A0}" type="pres">
      <dgm:prSet presAssocID="{D63559DC-9D74-4A7F-B250-F9E98A3771AE}" presName="aSpace" presStyleCnt="0"/>
      <dgm:spPr/>
    </dgm:pt>
    <dgm:pt modelId="{37CFBAEE-A141-411A-86D8-1EF36C425661}" type="pres">
      <dgm:prSet presAssocID="{5AEDDDD3-CABD-4E03-BECA-40670E0A8001}" presName="aNode" presStyleLbl="fgAcc1" presStyleIdx="3" presStyleCnt="4">
        <dgm:presLayoutVars>
          <dgm:bulletEnabled val="1"/>
        </dgm:presLayoutVars>
      </dgm:prSet>
      <dgm:spPr/>
    </dgm:pt>
    <dgm:pt modelId="{DF0AF4F4-0DAF-4974-A6F6-80BF87860CB3}" type="pres">
      <dgm:prSet presAssocID="{5AEDDDD3-CABD-4E03-BECA-40670E0A8001}" presName="aSpace" presStyleCnt="0"/>
      <dgm:spPr/>
    </dgm:pt>
  </dgm:ptLst>
  <dgm:cxnLst>
    <dgm:cxn modelId="{5092540A-5622-4127-85BB-DC02656D9E61}" type="presOf" srcId="{D63559DC-9D74-4A7F-B250-F9E98A3771AE}" destId="{DAA88256-6B87-4774-8A0B-E90287BCC2AF}" srcOrd="0" destOrd="0" presId="urn:microsoft.com/office/officeart/2005/8/layout/pyramid2"/>
    <dgm:cxn modelId="{76BB0D13-57D4-4BDE-9891-2D654C93459B}" srcId="{2191CC6C-6B92-441E-B2BC-D967CED9FED2}" destId="{5EB6237F-387B-4DF9-881D-9A659A9AD713}" srcOrd="0" destOrd="0" parTransId="{FE3A526B-BA01-4CC4-B7B5-E53AD360B8AC}" sibTransId="{3CE5DDDD-F8F8-40D2-8BFF-26A829279A88}"/>
    <dgm:cxn modelId="{8CE7C334-C76B-41B0-9F5F-4B92070DE03D}" srcId="{2191CC6C-6B92-441E-B2BC-D967CED9FED2}" destId="{D63559DC-9D74-4A7F-B250-F9E98A3771AE}" srcOrd="2" destOrd="0" parTransId="{63545CC9-7681-4B31-8C6B-E142C430086D}" sibTransId="{2758241A-A437-4AC2-917A-0128AE33BC61}"/>
    <dgm:cxn modelId="{45671339-6ED7-43FA-9443-A47B14A3A99C}" type="presOf" srcId="{5EB6237F-387B-4DF9-881D-9A659A9AD713}" destId="{12F014C0-A845-43D4-B4CB-6B94D49549A4}" srcOrd="0" destOrd="0" presId="urn:microsoft.com/office/officeart/2005/8/layout/pyramid2"/>
    <dgm:cxn modelId="{9DC18892-5FDD-4AE7-BEC1-D56A6CE889F5}" srcId="{2191CC6C-6B92-441E-B2BC-D967CED9FED2}" destId="{68C64D41-3859-43A5-9DE5-B4ECAD94AE6D}" srcOrd="1" destOrd="0" parTransId="{0FD54BA1-3D9D-4C81-84F2-33D3F809FDD7}" sibTransId="{458CA84F-5FF7-435C-8738-D8BD5542E4E3}"/>
    <dgm:cxn modelId="{D4F469A7-BAD9-4E7E-B452-05CA5979A3C3}" type="presOf" srcId="{68C64D41-3859-43A5-9DE5-B4ECAD94AE6D}" destId="{17770943-7F02-4DEA-B081-13E7CDDD2811}" srcOrd="0" destOrd="0" presId="urn:microsoft.com/office/officeart/2005/8/layout/pyramid2"/>
    <dgm:cxn modelId="{EDFB5EC7-FB81-4F34-88D2-16BDBECADB45}" srcId="{2191CC6C-6B92-441E-B2BC-D967CED9FED2}" destId="{5AEDDDD3-CABD-4E03-BECA-40670E0A8001}" srcOrd="3" destOrd="0" parTransId="{80A19ACF-99CD-4314-90ED-B583AA5D03B3}" sibTransId="{2394A849-BF54-41FA-A2E4-E7B79A0F10C4}"/>
    <dgm:cxn modelId="{512776D9-F6A8-4B5B-ABF1-E50670D75CD5}" type="presOf" srcId="{2191CC6C-6B92-441E-B2BC-D967CED9FED2}" destId="{BA1AE9FA-D2A2-4B12-B4A0-D616A60B4373}" srcOrd="0" destOrd="0" presId="urn:microsoft.com/office/officeart/2005/8/layout/pyramid2"/>
    <dgm:cxn modelId="{4A187DE2-31A0-49A0-8ED7-60AD9805B85A}" type="presOf" srcId="{5AEDDDD3-CABD-4E03-BECA-40670E0A8001}" destId="{37CFBAEE-A141-411A-86D8-1EF36C425661}" srcOrd="0" destOrd="0" presId="urn:microsoft.com/office/officeart/2005/8/layout/pyramid2"/>
    <dgm:cxn modelId="{14102BEA-4335-4EF8-9399-665E55D92246}" type="presParOf" srcId="{BA1AE9FA-D2A2-4B12-B4A0-D616A60B4373}" destId="{99312BC7-4A6B-4DED-96F6-F56C8E0AE8EC}" srcOrd="0" destOrd="0" presId="urn:microsoft.com/office/officeart/2005/8/layout/pyramid2"/>
    <dgm:cxn modelId="{DAA68330-7D67-430C-B5E7-CB4774748CDA}" type="presParOf" srcId="{BA1AE9FA-D2A2-4B12-B4A0-D616A60B4373}" destId="{15992BD7-4E2B-40BA-9DE6-85B8644A6961}" srcOrd="1" destOrd="0" presId="urn:microsoft.com/office/officeart/2005/8/layout/pyramid2"/>
    <dgm:cxn modelId="{14B56826-06D1-41C1-83D9-BDB23D279718}" type="presParOf" srcId="{15992BD7-4E2B-40BA-9DE6-85B8644A6961}" destId="{12F014C0-A845-43D4-B4CB-6B94D49549A4}" srcOrd="0" destOrd="0" presId="urn:microsoft.com/office/officeart/2005/8/layout/pyramid2"/>
    <dgm:cxn modelId="{F3B50D2D-37B9-4466-B3A0-408E4B88B6F5}" type="presParOf" srcId="{15992BD7-4E2B-40BA-9DE6-85B8644A6961}" destId="{564C2E79-1CC0-41FE-B729-6612DA080AE2}" srcOrd="1" destOrd="0" presId="urn:microsoft.com/office/officeart/2005/8/layout/pyramid2"/>
    <dgm:cxn modelId="{A178A8A9-E266-489F-800F-C8B74F718FAA}" type="presParOf" srcId="{15992BD7-4E2B-40BA-9DE6-85B8644A6961}" destId="{17770943-7F02-4DEA-B081-13E7CDDD2811}" srcOrd="2" destOrd="0" presId="urn:microsoft.com/office/officeart/2005/8/layout/pyramid2"/>
    <dgm:cxn modelId="{A97682C4-D09D-4223-9407-10C470E8D99A}" type="presParOf" srcId="{15992BD7-4E2B-40BA-9DE6-85B8644A6961}" destId="{F4E6DA78-285C-45D6-952C-06D009358278}" srcOrd="3" destOrd="0" presId="urn:microsoft.com/office/officeart/2005/8/layout/pyramid2"/>
    <dgm:cxn modelId="{173D1575-6E19-4029-8370-D4A65E5CB740}" type="presParOf" srcId="{15992BD7-4E2B-40BA-9DE6-85B8644A6961}" destId="{DAA88256-6B87-4774-8A0B-E90287BCC2AF}" srcOrd="4" destOrd="0" presId="urn:microsoft.com/office/officeart/2005/8/layout/pyramid2"/>
    <dgm:cxn modelId="{FA932E36-1C78-42D8-A33A-4A0948886BA8}" type="presParOf" srcId="{15992BD7-4E2B-40BA-9DE6-85B8644A6961}" destId="{03FCDB1E-3960-40A3-9072-8123751042A0}" srcOrd="5" destOrd="0" presId="urn:microsoft.com/office/officeart/2005/8/layout/pyramid2"/>
    <dgm:cxn modelId="{178153A7-E132-4755-B920-E03C826F8D23}" type="presParOf" srcId="{15992BD7-4E2B-40BA-9DE6-85B8644A6961}" destId="{37CFBAEE-A141-411A-86D8-1EF36C425661}" srcOrd="6" destOrd="0" presId="urn:microsoft.com/office/officeart/2005/8/layout/pyramid2"/>
    <dgm:cxn modelId="{3B6471EB-3E64-434E-B192-3D0E345BC42B}" type="presParOf" srcId="{15992BD7-4E2B-40BA-9DE6-85B8644A6961}" destId="{DF0AF4F4-0DAF-4974-A6F6-80BF87860CB3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B1FCD1-CB20-49BC-ACE2-155021F23DB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D09548-3828-43B6-8D59-E7D454FA4399}">
      <dgm:prSet/>
      <dgm:spPr>
        <a:solidFill>
          <a:srgbClr val="5E123A"/>
        </a:solidFill>
      </dgm:spPr>
      <dgm:t>
        <a:bodyPr/>
        <a:lstStyle/>
        <a:p>
          <a:endParaRPr lang="en-US" dirty="0">
            <a:solidFill>
              <a:srgbClr val="5E123A"/>
            </a:solidFill>
          </a:endParaRPr>
        </a:p>
      </dgm:t>
    </dgm:pt>
    <dgm:pt modelId="{8EF43FE6-1530-4D8B-9080-25D7283B1D1A}" type="parTrans" cxnId="{07D7ABA0-D5C9-4F64-9866-3A79F3582C6D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2BE920C3-17DF-469B-93AC-E7E6517FD4B7}" type="sibTrans" cxnId="{07D7ABA0-D5C9-4F64-9866-3A79F3582C6D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E865EA39-BE35-4F90-AC78-15C04D6DBD1B}">
      <dgm:prSet/>
      <dgm:spPr>
        <a:solidFill>
          <a:srgbClr val="990033"/>
        </a:solidFill>
      </dgm:spPr>
      <dgm:t>
        <a:bodyPr/>
        <a:lstStyle/>
        <a:p>
          <a:endParaRPr lang="en-US" dirty="0">
            <a:solidFill>
              <a:srgbClr val="5E123A"/>
            </a:solidFill>
          </a:endParaRPr>
        </a:p>
      </dgm:t>
    </dgm:pt>
    <dgm:pt modelId="{87ED150F-B937-4FF5-A023-71FF6B809BF2}" type="parTrans" cxnId="{130E2FBC-2DAA-4611-B58E-02E73147C7A8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9F2FD7EA-C3DE-4DF9-90BB-2AE9BDE5CC79}" type="sibTrans" cxnId="{130E2FBC-2DAA-4611-B58E-02E73147C7A8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1BDD151E-9C2F-4267-8C45-7B26E1A6A266}">
      <dgm:prSet/>
      <dgm:spPr>
        <a:solidFill>
          <a:srgbClr val="993366"/>
        </a:solidFill>
      </dgm:spPr>
      <dgm:t>
        <a:bodyPr/>
        <a:lstStyle/>
        <a:p>
          <a:endParaRPr lang="en-US" dirty="0">
            <a:solidFill>
              <a:srgbClr val="5E123A"/>
            </a:solidFill>
          </a:endParaRPr>
        </a:p>
      </dgm:t>
    </dgm:pt>
    <dgm:pt modelId="{68AA1AF1-E19F-491B-8E20-F15939060B0C}" type="parTrans" cxnId="{6A8636C0-5DF2-4AC7-ADA8-FFC230F70C32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5C1E901D-6042-47DE-ABB3-33735C80BD8F}" type="sibTrans" cxnId="{6A8636C0-5DF2-4AC7-ADA8-FFC230F70C32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77A5F41F-F859-4822-9A20-501E4F6CFABA}">
      <dgm:prSet/>
      <dgm:spPr>
        <a:solidFill>
          <a:srgbClr val="990033"/>
        </a:solidFill>
      </dgm:spPr>
      <dgm:t>
        <a:bodyPr/>
        <a:lstStyle/>
        <a:p>
          <a:endParaRPr lang="en-US" dirty="0">
            <a:solidFill>
              <a:srgbClr val="5E123A"/>
            </a:solidFill>
          </a:endParaRPr>
        </a:p>
      </dgm:t>
    </dgm:pt>
    <dgm:pt modelId="{CB4B9944-E1FD-4FA4-B979-E1626C5EBA5D}" type="parTrans" cxnId="{AC5190E6-FD79-45CB-8CA0-64E49DBFE421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A18ACA00-CEC0-4F62-A54A-58E91999C1D3}" type="sibTrans" cxnId="{AC5190E6-FD79-45CB-8CA0-64E49DBFE421}">
      <dgm:prSet/>
      <dgm:spPr>
        <a:ln>
          <a:solidFill>
            <a:srgbClr val="333132"/>
          </a:solidFill>
        </a:ln>
      </dgm:spPr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9F671FA9-D648-4197-965F-F7423928CEE3}">
      <dgm:prSet/>
      <dgm:spPr>
        <a:solidFill>
          <a:srgbClr val="A50021"/>
        </a:solidFill>
      </dgm:spPr>
      <dgm:t>
        <a:bodyPr/>
        <a:lstStyle/>
        <a:p>
          <a:endParaRPr lang="en-US" dirty="0">
            <a:solidFill>
              <a:srgbClr val="5E123A"/>
            </a:solidFill>
          </a:endParaRPr>
        </a:p>
      </dgm:t>
    </dgm:pt>
    <dgm:pt modelId="{4B863C8A-4BAA-4002-B601-877B8EDB809D}" type="parTrans" cxnId="{F718E8D2-E415-4CD4-9963-E07FA21BAB67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45E8369C-D624-49FC-8246-2F180F15AA33}" type="sibTrans" cxnId="{F718E8D2-E415-4CD4-9963-E07FA21BAB67}">
      <dgm:prSet/>
      <dgm:spPr>
        <a:ln>
          <a:solidFill>
            <a:srgbClr val="2AD9F6"/>
          </a:solidFill>
        </a:ln>
      </dgm:spPr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9C6BFB74-B0FC-4F00-9B1C-E5A4274F1E1D}">
      <dgm:prSet/>
      <dgm:spPr>
        <a:solidFill>
          <a:srgbClr val="CC0000"/>
        </a:solidFill>
      </dgm:spPr>
      <dgm:t>
        <a:bodyPr/>
        <a:lstStyle/>
        <a:p>
          <a:endParaRPr lang="en-US" dirty="0">
            <a:solidFill>
              <a:srgbClr val="5E123A"/>
            </a:solidFill>
          </a:endParaRPr>
        </a:p>
      </dgm:t>
    </dgm:pt>
    <dgm:pt modelId="{D5CA35E0-74A2-405D-949D-C937BA179622}" type="parTrans" cxnId="{8F1C3DE9-A85B-413D-B0A0-784BEE5D52AB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D1E8A95C-9AFE-452D-A6A8-6EE9749FFFDC}" type="sibTrans" cxnId="{8F1C3DE9-A85B-413D-B0A0-784BEE5D52AB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37B7AF14-A5C2-4FF6-A7EB-94123FBBF001}">
      <dgm:prSet/>
      <dgm:spPr>
        <a:solidFill>
          <a:srgbClr val="CC0066"/>
        </a:solidFill>
      </dgm:spPr>
      <dgm:t>
        <a:bodyPr/>
        <a:lstStyle/>
        <a:p>
          <a:endParaRPr lang="en-US" dirty="0">
            <a:solidFill>
              <a:srgbClr val="5E123A"/>
            </a:solidFill>
          </a:endParaRPr>
        </a:p>
      </dgm:t>
    </dgm:pt>
    <dgm:pt modelId="{FD1A68C3-FF48-449E-BF3D-3E1C933111E6}" type="parTrans" cxnId="{CCB879A0-1F90-4ABB-93C3-6D11F5E4A62F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642AA2D1-FFAA-4113-98E2-BE0B2D1E646C}" type="sibTrans" cxnId="{CCB879A0-1F90-4ABB-93C3-6D11F5E4A62F}">
      <dgm:prSet/>
      <dgm:spPr/>
      <dgm:t>
        <a:bodyPr/>
        <a:lstStyle/>
        <a:p>
          <a:endParaRPr lang="en-US">
            <a:solidFill>
              <a:srgbClr val="5E123A"/>
            </a:solidFill>
          </a:endParaRPr>
        </a:p>
      </dgm:t>
    </dgm:pt>
    <dgm:pt modelId="{43EE8B91-C04D-48C0-992E-2242E0FFE284}" type="pres">
      <dgm:prSet presAssocID="{54B1FCD1-CB20-49BC-ACE2-155021F23DBC}" presName="cycle" presStyleCnt="0">
        <dgm:presLayoutVars>
          <dgm:dir/>
          <dgm:resizeHandles val="exact"/>
        </dgm:presLayoutVars>
      </dgm:prSet>
      <dgm:spPr/>
    </dgm:pt>
    <dgm:pt modelId="{A01CB714-0A9B-4368-AD8B-4CEECE2238FA}" type="pres">
      <dgm:prSet presAssocID="{EBD09548-3828-43B6-8D59-E7D454FA4399}" presName="node" presStyleLbl="node1" presStyleIdx="0" presStyleCnt="7">
        <dgm:presLayoutVars>
          <dgm:bulletEnabled val="1"/>
        </dgm:presLayoutVars>
      </dgm:prSet>
      <dgm:spPr/>
    </dgm:pt>
    <dgm:pt modelId="{B8083606-00AA-4DA1-A359-B0B7D261F44D}" type="pres">
      <dgm:prSet presAssocID="{EBD09548-3828-43B6-8D59-E7D454FA4399}" presName="spNode" presStyleCnt="0"/>
      <dgm:spPr/>
    </dgm:pt>
    <dgm:pt modelId="{1EE25FE5-F8AB-4676-A586-F8086618F6F3}" type="pres">
      <dgm:prSet presAssocID="{2BE920C3-17DF-469B-93AC-E7E6517FD4B7}" presName="sibTrans" presStyleLbl="sibTrans1D1" presStyleIdx="0" presStyleCnt="7"/>
      <dgm:spPr/>
    </dgm:pt>
    <dgm:pt modelId="{81CC3BFF-D28C-4849-98E1-602569C2163B}" type="pres">
      <dgm:prSet presAssocID="{9C6BFB74-B0FC-4F00-9B1C-E5A4274F1E1D}" presName="node" presStyleLbl="node1" presStyleIdx="1" presStyleCnt="7">
        <dgm:presLayoutVars>
          <dgm:bulletEnabled val="1"/>
        </dgm:presLayoutVars>
      </dgm:prSet>
      <dgm:spPr/>
    </dgm:pt>
    <dgm:pt modelId="{96C1C3C6-E08E-4FA5-BB9A-461B1BBCDF76}" type="pres">
      <dgm:prSet presAssocID="{9C6BFB74-B0FC-4F00-9B1C-E5A4274F1E1D}" presName="spNode" presStyleCnt="0"/>
      <dgm:spPr/>
    </dgm:pt>
    <dgm:pt modelId="{27B2F73B-F0E0-4D5F-8088-9B2F368563CF}" type="pres">
      <dgm:prSet presAssocID="{D1E8A95C-9AFE-452D-A6A8-6EE9749FFFDC}" presName="sibTrans" presStyleLbl="sibTrans1D1" presStyleIdx="1" presStyleCnt="7"/>
      <dgm:spPr/>
    </dgm:pt>
    <dgm:pt modelId="{AC2AC7E0-8681-4798-8015-217C6CE95021}" type="pres">
      <dgm:prSet presAssocID="{37B7AF14-A5C2-4FF6-A7EB-94123FBBF001}" presName="node" presStyleLbl="node1" presStyleIdx="2" presStyleCnt="7">
        <dgm:presLayoutVars>
          <dgm:bulletEnabled val="1"/>
        </dgm:presLayoutVars>
      </dgm:prSet>
      <dgm:spPr/>
    </dgm:pt>
    <dgm:pt modelId="{5B9A0D8A-6B38-4233-8CA4-11E85B7483B1}" type="pres">
      <dgm:prSet presAssocID="{37B7AF14-A5C2-4FF6-A7EB-94123FBBF001}" presName="spNode" presStyleCnt="0"/>
      <dgm:spPr/>
    </dgm:pt>
    <dgm:pt modelId="{20226364-4A1E-4D3C-AEBD-4CC2CD13E203}" type="pres">
      <dgm:prSet presAssocID="{642AA2D1-FFAA-4113-98E2-BE0B2D1E646C}" presName="sibTrans" presStyleLbl="sibTrans1D1" presStyleIdx="2" presStyleCnt="7"/>
      <dgm:spPr/>
    </dgm:pt>
    <dgm:pt modelId="{F22A3FB1-9D65-4704-925C-DD115B1134A2}" type="pres">
      <dgm:prSet presAssocID="{E865EA39-BE35-4F90-AC78-15C04D6DBD1B}" presName="node" presStyleLbl="node1" presStyleIdx="3" presStyleCnt="7">
        <dgm:presLayoutVars>
          <dgm:bulletEnabled val="1"/>
        </dgm:presLayoutVars>
      </dgm:prSet>
      <dgm:spPr/>
    </dgm:pt>
    <dgm:pt modelId="{6CC3372E-918E-4081-8464-1B0F67794C83}" type="pres">
      <dgm:prSet presAssocID="{E865EA39-BE35-4F90-AC78-15C04D6DBD1B}" presName="spNode" presStyleCnt="0"/>
      <dgm:spPr/>
    </dgm:pt>
    <dgm:pt modelId="{CB3B4B13-8716-4B1A-BF85-E148599DE986}" type="pres">
      <dgm:prSet presAssocID="{9F2FD7EA-C3DE-4DF9-90BB-2AE9BDE5CC79}" presName="sibTrans" presStyleLbl="sibTrans1D1" presStyleIdx="3" presStyleCnt="7"/>
      <dgm:spPr/>
    </dgm:pt>
    <dgm:pt modelId="{AE6F8A2B-1201-4C08-9D39-F65316D87FEF}" type="pres">
      <dgm:prSet presAssocID="{1BDD151E-9C2F-4267-8C45-7B26E1A6A266}" presName="node" presStyleLbl="node1" presStyleIdx="4" presStyleCnt="7">
        <dgm:presLayoutVars>
          <dgm:bulletEnabled val="1"/>
        </dgm:presLayoutVars>
      </dgm:prSet>
      <dgm:spPr/>
    </dgm:pt>
    <dgm:pt modelId="{2C0A5D6D-535D-4837-B919-974FE3C2CA99}" type="pres">
      <dgm:prSet presAssocID="{1BDD151E-9C2F-4267-8C45-7B26E1A6A266}" presName="spNode" presStyleCnt="0"/>
      <dgm:spPr/>
    </dgm:pt>
    <dgm:pt modelId="{0E5E75B2-2509-4C5B-AE65-3153DF016E79}" type="pres">
      <dgm:prSet presAssocID="{5C1E901D-6042-47DE-ABB3-33735C80BD8F}" presName="sibTrans" presStyleLbl="sibTrans1D1" presStyleIdx="4" presStyleCnt="7"/>
      <dgm:spPr/>
    </dgm:pt>
    <dgm:pt modelId="{EBD925EB-6E00-45AE-ABBA-DA21B21B5CA0}" type="pres">
      <dgm:prSet presAssocID="{77A5F41F-F859-4822-9A20-501E4F6CFABA}" presName="node" presStyleLbl="node1" presStyleIdx="5" presStyleCnt="7">
        <dgm:presLayoutVars>
          <dgm:bulletEnabled val="1"/>
        </dgm:presLayoutVars>
      </dgm:prSet>
      <dgm:spPr/>
    </dgm:pt>
    <dgm:pt modelId="{10241DA1-A00D-4BA4-AC2A-5F66A8397E5E}" type="pres">
      <dgm:prSet presAssocID="{77A5F41F-F859-4822-9A20-501E4F6CFABA}" presName="spNode" presStyleCnt="0"/>
      <dgm:spPr/>
    </dgm:pt>
    <dgm:pt modelId="{61A4DACC-614F-4E73-8D07-2D023D017276}" type="pres">
      <dgm:prSet presAssocID="{A18ACA00-CEC0-4F62-A54A-58E91999C1D3}" presName="sibTrans" presStyleLbl="sibTrans1D1" presStyleIdx="5" presStyleCnt="7"/>
      <dgm:spPr/>
    </dgm:pt>
    <dgm:pt modelId="{F451C065-4E3A-4E09-A042-393CC0D9D34A}" type="pres">
      <dgm:prSet presAssocID="{9F671FA9-D648-4197-965F-F7423928CEE3}" presName="node" presStyleLbl="node1" presStyleIdx="6" presStyleCnt="7">
        <dgm:presLayoutVars>
          <dgm:bulletEnabled val="1"/>
        </dgm:presLayoutVars>
      </dgm:prSet>
      <dgm:spPr/>
    </dgm:pt>
    <dgm:pt modelId="{0FFFA04B-5DFC-4009-82CF-646F7F631AF4}" type="pres">
      <dgm:prSet presAssocID="{9F671FA9-D648-4197-965F-F7423928CEE3}" presName="spNode" presStyleCnt="0"/>
      <dgm:spPr/>
    </dgm:pt>
    <dgm:pt modelId="{6571A186-0ED3-4B68-BE9E-9A72A274C080}" type="pres">
      <dgm:prSet presAssocID="{45E8369C-D624-49FC-8246-2F180F15AA33}" presName="sibTrans" presStyleLbl="sibTrans1D1" presStyleIdx="6" presStyleCnt="7"/>
      <dgm:spPr/>
    </dgm:pt>
  </dgm:ptLst>
  <dgm:cxnLst>
    <dgm:cxn modelId="{3AAE2504-9ABF-40AB-8599-5F9F44E655AC}" type="presOf" srcId="{1BDD151E-9C2F-4267-8C45-7B26E1A6A266}" destId="{AE6F8A2B-1201-4C08-9D39-F65316D87FEF}" srcOrd="0" destOrd="0" presId="urn:microsoft.com/office/officeart/2005/8/layout/cycle6"/>
    <dgm:cxn modelId="{B63A9009-6A88-4D36-BD46-6A8749F85C12}" type="presOf" srcId="{54B1FCD1-CB20-49BC-ACE2-155021F23DBC}" destId="{43EE8B91-C04D-48C0-992E-2242E0FFE284}" srcOrd="0" destOrd="0" presId="urn:microsoft.com/office/officeart/2005/8/layout/cycle6"/>
    <dgm:cxn modelId="{6760220C-0B42-4F8D-B1A1-80C0518A026C}" type="presOf" srcId="{9F2FD7EA-C3DE-4DF9-90BB-2AE9BDE5CC79}" destId="{CB3B4B13-8716-4B1A-BF85-E148599DE986}" srcOrd="0" destOrd="0" presId="urn:microsoft.com/office/officeart/2005/8/layout/cycle6"/>
    <dgm:cxn modelId="{553FDF13-E800-409C-BA5F-A42B9F598659}" type="presOf" srcId="{D1E8A95C-9AFE-452D-A6A8-6EE9749FFFDC}" destId="{27B2F73B-F0E0-4D5F-8088-9B2F368563CF}" srcOrd="0" destOrd="0" presId="urn:microsoft.com/office/officeart/2005/8/layout/cycle6"/>
    <dgm:cxn modelId="{110EB21A-B199-4EC6-936D-746FE364C270}" type="presOf" srcId="{A18ACA00-CEC0-4F62-A54A-58E91999C1D3}" destId="{61A4DACC-614F-4E73-8D07-2D023D017276}" srcOrd="0" destOrd="0" presId="urn:microsoft.com/office/officeart/2005/8/layout/cycle6"/>
    <dgm:cxn modelId="{9CDF1B1C-66FE-4E9D-85EF-F2BB771F2436}" type="presOf" srcId="{9F671FA9-D648-4197-965F-F7423928CEE3}" destId="{F451C065-4E3A-4E09-A042-393CC0D9D34A}" srcOrd="0" destOrd="0" presId="urn:microsoft.com/office/officeart/2005/8/layout/cycle6"/>
    <dgm:cxn modelId="{5875C51C-B68A-437E-9C67-CAFE2AC12270}" type="presOf" srcId="{EBD09548-3828-43B6-8D59-E7D454FA4399}" destId="{A01CB714-0A9B-4368-AD8B-4CEECE2238FA}" srcOrd="0" destOrd="0" presId="urn:microsoft.com/office/officeart/2005/8/layout/cycle6"/>
    <dgm:cxn modelId="{AC774C28-467A-4BEC-BF31-F983413532B8}" type="presOf" srcId="{E865EA39-BE35-4F90-AC78-15C04D6DBD1B}" destId="{F22A3FB1-9D65-4704-925C-DD115B1134A2}" srcOrd="0" destOrd="0" presId="urn:microsoft.com/office/officeart/2005/8/layout/cycle6"/>
    <dgm:cxn modelId="{3D1DB256-6B6D-473C-A663-8BF714937FBE}" type="presOf" srcId="{77A5F41F-F859-4822-9A20-501E4F6CFABA}" destId="{EBD925EB-6E00-45AE-ABBA-DA21B21B5CA0}" srcOrd="0" destOrd="0" presId="urn:microsoft.com/office/officeart/2005/8/layout/cycle6"/>
    <dgm:cxn modelId="{E956FD81-D2AC-4A33-97CF-2A89CB47402F}" type="presOf" srcId="{37B7AF14-A5C2-4FF6-A7EB-94123FBBF001}" destId="{AC2AC7E0-8681-4798-8015-217C6CE95021}" srcOrd="0" destOrd="0" presId="urn:microsoft.com/office/officeart/2005/8/layout/cycle6"/>
    <dgm:cxn modelId="{CCB879A0-1F90-4ABB-93C3-6D11F5E4A62F}" srcId="{54B1FCD1-CB20-49BC-ACE2-155021F23DBC}" destId="{37B7AF14-A5C2-4FF6-A7EB-94123FBBF001}" srcOrd="2" destOrd="0" parTransId="{FD1A68C3-FF48-449E-BF3D-3E1C933111E6}" sibTransId="{642AA2D1-FFAA-4113-98E2-BE0B2D1E646C}"/>
    <dgm:cxn modelId="{07D7ABA0-D5C9-4F64-9866-3A79F3582C6D}" srcId="{54B1FCD1-CB20-49BC-ACE2-155021F23DBC}" destId="{EBD09548-3828-43B6-8D59-E7D454FA4399}" srcOrd="0" destOrd="0" parTransId="{8EF43FE6-1530-4D8B-9080-25D7283B1D1A}" sibTransId="{2BE920C3-17DF-469B-93AC-E7E6517FD4B7}"/>
    <dgm:cxn modelId="{B8E40DB9-3744-4886-BDAC-3224B419442D}" type="presOf" srcId="{5C1E901D-6042-47DE-ABB3-33735C80BD8F}" destId="{0E5E75B2-2509-4C5B-AE65-3153DF016E79}" srcOrd="0" destOrd="0" presId="urn:microsoft.com/office/officeart/2005/8/layout/cycle6"/>
    <dgm:cxn modelId="{130E2FBC-2DAA-4611-B58E-02E73147C7A8}" srcId="{54B1FCD1-CB20-49BC-ACE2-155021F23DBC}" destId="{E865EA39-BE35-4F90-AC78-15C04D6DBD1B}" srcOrd="3" destOrd="0" parTransId="{87ED150F-B937-4FF5-A023-71FF6B809BF2}" sibTransId="{9F2FD7EA-C3DE-4DF9-90BB-2AE9BDE5CC79}"/>
    <dgm:cxn modelId="{6A8636C0-5DF2-4AC7-ADA8-FFC230F70C32}" srcId="{54B1FCD1-CB20-49BC-ACE2-155021F23DBC}" destId="{1BDD151E-9C2F-4267-8C45-7B26E1A6A266}" srcOrd="4" destOrd="0" parTransId="{68AA1AF1-E19F-491B-8E20-F15939060B0C}" sibTransId="{5C1E901D-6042-47DE-ABB3-33735C80BD8F}"/>
    <dgm:cxn modelId="{065F97C4-DA59-431C-A65E-C3C8F1E689BB}" type="presOf" srcId="{45E8369C-D624-49FC-8246-2F180F15AA33}" destId="{6571A186-0ED3-4B68-BE9E-9A72A274C080}" srcOrd="0" destOrd="0" presId="urn:microsoft.com/office/officeart/2005/8/layout/cycle6"/>
    <dgm:cxn modelId="{26D4D7C5-A7F3-47CC-8E4C-F41350ADA241}" type="presOf" srcId="{2BE920C3-17DF-469B-93AC-E7E6517FD4B7}" destId="{1EE25FE5-F8AB-4676-A586-F8086618F6F3}" srcOrd="0" destOrd="0" presId="urn:microsoft.com/office/officeart/2005/8/layout/cycle6"/>
    <dgm:cxn modelId="{F718E8D2-E415-4CD4-9963-E07FA21BAB67}" srcId="{54B1FCD1-CB20-49BC-ACE2-155021F23DBC}" destId="{9F671FA9-D648-4197-965F-F7423928CEE3}" srcOrd="6" destOrd="0" parTransId="{4B863C8A-4BAA-4002-B601-877B8EDB809D}" sibTransId="{45E8369C-D624-49FC-8246-2F180F15AA33}"/>
    <dgm:cxn modelId="{C56272E3-8C6A-417A-90B5-E41AC5E3594A}" type="presOf" srcId="{642AA2D1-FFAA-4113-98E2-BE0B2D1E646C}" destId="{20226364-4A1E-4D3C-AEBD-4CC2CD13E203}" srcOrd="0" destOrd="0" presId="urn:microsoft.com/office/officeart/2005/8/layout/cycle6"/>
    <dgm:cxn modelId="{AC5190E6-FD79-45CB-8CA0-64E49DBFE421}" srcId="{54B1FCD1-CB20-49BC-ACE2-155021F23DBC}" destId="{77A5F41F-F859-4822-9A20-501E4F6CFABA}" srcOrd="5" destOrd="0" parTransId="{CB4B9944-E1FD-4FA4-B979-E1626C5EBA5D}" sibTransId="{A18ACA00-CEC0-4F62-A54A-58E91999C1D3}"/>
    <dgm:cxn modelId="{8F1C3DE9-A85B-413D-B0A0-784BEE5D52AB}" srcId="{54B1FCD1-CB20-49BC-ACE2-155021F23DBC}" destId="{9C6BFB74-B0FC-4F00-9B1C-E5A4274F1E1D}" srcOrd="1" destOrd="0" parTransId="{D5CA35E0-74A2-405D-949D-C937BA179622}" sibTransId="{D1E8A95C-9AFE-452D-A6A8-6EE9749FFFDC}"/>
    <dgm:cxn modelId="{D2E3B1FA-4698-439B-806B-2B1924D43B82}" type="presOf" srcId="{9C6BFB74-B0FC-4F00-9B1C-E5A4274F1E1D}" destId="{81CC3BFF-D28C-4849-98E1-602569C2163B}" srcOrd="0" destOrd="0" presId="urn:microsoft.com/office/officeart/2005/8/layout/cycle6"/>
    <dgm:cxn modelId="{56078349-51DC-46E1-9B78-85B4E12DFCDF}" type="presParOf" srcId="{43EE8B91-C04D-48C0-992E-2242E0FFE284}" destId="{A01CB714-0A9B-4368-AD8B-4CEECE2238FA}" srcOrd="0" destOrd="0" presId="urn:microsoft.com/office/officeart/2005/8/layout/cycle6"/>
    <dgm:cxn modelId="{EB2C1AA7-EB0D-464F-9A66-F2DEC583BA12}" type="presParOf" srcId="{43EE8B91-C04D-48C0-992E-2242E0FFE284}" destId="{B8083606-00AA-4DA1-A359-B0B7D261F44D}" srcOrd="1" destOrd="0" presId="urn:microsoft.com/office/officeart/2005/8/layout/cycle6"/>
    <dgm:cxn modelId="{AC2B2006-5900-46E0-B6E1-658ED9A7F099}" type="presParOf" srcId="{43EE8B91-C04D-48C0-992E-2242E0FFE284}" destId="{1EE25FE5-F8AB-4676-A586-F8086618F6F3}" srcOrd="2" destOrd="0" presId="urn:microsoft.com/office/officeart/2005/8/layout/cycle6"/>
    <dgm:cxn modelId="{307245F1-6B4E-4C97-91E5-EBC3C427A854}" type="presParOf" srcId="{43EE8B91-C04D-48C0-992E-2242E0FFE284}" destId="{81CC3BFF-D28C-4849-98E1-602569C2163B}" srcOrd="3" destOrd="0" presId="urn:microsoft.com/office/officeart/2005/8/layout/cycle6"/>
    <dgm:cxn modelId="{3BCA64B7-C1A3-4FFF-8563-543D05597E0E}" type="presParOf" srcId="{43EE8B91-C04D-48C0-992E-2242E0FFE284}" destId="{96C1C3C6-E08E-4FA5-BB9A-461B1BBCDF76}" srcOrd="4" destOrd="0" presId="urn:microsoft.com/office/officeart/2005/8/layout/cycle6"/>
    <dgm:cxn modelId="{50F5D528-24DF-4B02-8357-39E78A795A06}" type="presParOf" srcId="{43EE8B91-C04D-48C0-992E-2242E0FFE284}" destId="{27B2F73B-F0E0-4D5F-8088-9B2F368563CF}" srcOrd="5" destOrd="0" presId="urn:microsoft.com/office/officeart/2005/8/layout/cycle6"/>
    <dgm:cxn modelId="{6307DD49-762A-4B65-87DF-AE32BE72C2D9}" type="presParOf" srcId="{43EE8B91-C04D-48C0-992E-2242E0FFE284}" destId="{AC2AC7E0-8681-4798-8015-217C6CE95021}" srcOrd="6" destOrd="0" presId="urn:microsoft.com/office/officeart/2005/8/layout/cycle6"/>
    <dgm:cxn modelId="{E339C69E-B0D6-4B00-BA87-A6C5B30C58CD}" type="presParOf" srcId="{43EE8B91-C04D-48C0-992E-2242E0FFE284}" destId="{5B9A0D8A-6B38-4233-8CA4-11E85B7483B1}" srcOrd="7" destOrd="0" presId="urn:microsoft.com/office/officeart/2005/8/layout/cycle6"/>
    <dgm:cxn modelId="{CFCE8387-82FC-4CEB-95A2-7D3F7D92A745}" type="presParOf" srcId="{43EE8B91-C04D-48C0-992E-2242E0FFE284}" destId="{20226364-4A1E-4D3C-AEBD-4CC2CD13E203}" srcOrd="8" destOrd="0" presId="urn:microsoft.com/office/officeart/2005/8/layout/cycle6"/>
    <dgm:cxn modelId="{3F17FD64-B833-489E-8EB3-A6656E6C586F}" type="presParOf" srcId="{43EE8B91-C04D-48C0-992E-2242E0FFE284}" destId="{F22A3FB1-9D65-4704-925C-DD115B1134A2}" srcOrd="9" destOrd="0" presId="urn:microsoft.com/office/officeart/2005/8/layout/cycle6"/>
    <dgm:cxn modelId="{2C832059-2C30-478A-965A-1E8BA4D3B7DA}" type="presParOf" srcId="{43EE8B91-C04D-48C0-992E-2242E0FFE284}" destId="{6CC3372E-918E-4081-8464-1B0F67794C83}" srcOrd="10" destOrd="0" presId="urn:microsoft.com/office/officeart/2005/8/layout/cycle6"/>
    <dgm:cxn modelId="{C0804E3E-B611-49F2-A194-C40F0B4A9B69}" type="presParOf" srcId="{43EE8B91-C04D-48C0-992E-2242E0FFE284}" destId="{CB3B4B13-8716-4B1A-BF85-E148599DE986}" srcOrd="11" destOrd="0" presId="urn:microsoft.com/office/officeart/2005/8/layout/cycle6"/>
    <dgm:cxn modelId="{A00E4662-6E42-431D-9100-971FCB5F7B1C}" type="presParOf" srcId="{43EE8B91-C04D-48C0-992E-2242E0FFE284}" destId="{AE6F8A2B-1201-4C08-9D39-F65316D87FEF}" srcOrd="12" destOrd="0" presId="urn:microsoft.com/office/officeart/2005/8/layout/cycle6"/>
    <dgm:cxn modelId="{D0856742-454A-4797-A93D-798837DC4B37}" type="presParOf" srcId="{43EE8B91-C04D-48C0-992E-2242E0FFE284}" destId="{2C0A5D6D-535D-4837-B919-974FE3C2CA99}" srcOrd="13" destOrd="0" presId="urn:microsoft.com/office/officeart/2005/8/layout/cycle6"/>
    <dgm:cxn modelId="{BE3889F6-922A-4C31-B748-E235EA68103E}" type="presParOf" srcId="{43EE8B91-C04D-48C0-992E-2242E0FFE284}" destId="{0E5E75B2-2509-4C5B-AE65-3153DF016E79}" srcOrd="14" destOrd="0" presId="urn:microsoft.com/office/officeart/2005/8/layout/cycle6"/>
    <dgm:cxn modelId="{3DE72DD4-6D23-4B77-BC49-3204BE882C1C}" type="presParOf" srcId="{43EE8B91-C04D-48C0-992E-2242E0FFE284}" destId="{EBD925EB-6E00-45AE-ABBA-DA21B21B5CA0}" srcOrd="15" destOrd="0" presId="urn:microsoft.com/office/officeart/2005/8/layout/cycle6"/>
    <dgm:cxn modelId="{C7A7BD98-F797-4391-AFBD-36CD5FE2A741}" type="presParOf" srcId="{43EE8B91-C04D-48C0-992E-2242E0FFE284}" destId="{10241DA1-A00D-4BA4-AC2A-5F66A8397E5E}" srcOrd="16" destOrd="0" presId="urn:microsoft.com/office/officeart/2005/8/layout/cycle6"/>
    <dgm:cxn modelId="{E20D31F3-02CB-4852-8E5A-9BA638495C13}" type="presParOf" srcId="{43EE8B91-C04D-48C0-992E-2242E0FFE284}" destId="{61A4DACC-614F-4E73-8D07-2D023D017276}" srcOrd="17" destOrd="0" presId="urn:microsoft.com/office/officeart/2005/8/layout/cycle6"/>
    <dgm:cxn modelId="{CE5CC9AB-990E-4D2B-9244-09E1FECEB725}" type="presParOf" srcId="{43EE8B91-C04D-48C0-992E-2242E0FFE284}" destId="{F451C065-4E3A-4E09-A042-393CC0D9D34A}" srcOrd="18" destOrd="0" presId="urn:microsoft.com/office/officeart/2005/8/layout/cycle6"/>
    <dgm:cxn modelId="{6C4AE504-5E11-4F5F-91DF-70332B510D7E}" type="presParOf" srcId="{43EE8B91-C04D-48C0-992E-2242E0FFE284}" destId="{0FFFA04B-5DFC-4009-82CF-646F7F631AF4}" srcOrd="19" destOrd="0" presId="urn:microsoft.com/office/officeart/2005/8/layout/cycle6"/>
    <dgm:cxn modelId="{6F9317B3-7591-4A8D-ABD7-4CACB02A7AA0}" type="presParOf" srcId="{43EE8B91-C04D-48C0-992E-2242E0FFE284}" destId="{6571A186-0ED3-4B68-BE9E-9A72A274C080}" srcOrd="20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12BC7-4A6B-4DED-96F6-F56C8E0AE8EC}">
      <dsp:nvSpPr>
        <dsp:cNvPr id="0" name=""/>
        <dsp:cNvSpPr/>
      </dsp:nvSpPr>
      <dsp:spPr>
        <a:xfrm>
          <a:off x="2125105" y="0"/>
          <a:ext cx="4822880" cy="4822880"/>
        </a:xfrm>
        <a:prstGeom prst="triangle">
          <a:avLst/>
        </a:prstGeom>
        <a:solidFill>
          <a:srgbClr val="0336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014C0-A845-43D4-B4CB-6B94D49549A4}">
      <dsp:nvSpPr>
        <dsp:cNvPr id="0" name=""/>
        <dsp:cNvSpPr/>
      </dsp:nvSpPr>
      <dsp:spPr>
        <a:xfrm>
          <a:off x="4172852" y="482758"/>
          <a:ext cx="3134872" cy="857191"/>
        </a:xfrm>
        <a:prstGeom prst="roundRect">
          <a:avLst/>
        </a:prstGeom>
        <a:solidFill>
          <a:srgbClr val="5E123A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  <a:latin typeface="Bahnschrift" panose="020B0502040204020203" pitchFamily="34" charset="0"/>
              <a:cs typeface="Segoe UI Semibold" panose="020B0702040204020203" pitchFamily="34" charset="0"/>
            </a:rPr>
            <a:t>30-Year Plan</a:t>
          </a:r>
        </a:p>
      </dsp:txBody>
      <dsp:txXfrm>
        <a:off x="4214697" y="524603"/>
        <a:ext cx="3051182" cy="773501"/>
      </dsp:txXfrm>
    </dsp:sp>
    <dsp:sp modelId="{17770943-7F02-4DEA-B081-13E7CDDD2811}">
      <dsp:nvSpPr>
        <dsp:cNvPr id="0" name=""/>
        <dsp:cNvSpPr/>
      </dsp:nvSpPr>
      <dsp:spPr>
        <a:xfrm>
          <a:off x="4172852" y="1447099"/>
          <a:ext cx="3134872" cy="857191"/>
        </a:xfrm>
        <a:prstGeom prst="roundRect">
          <a:avLst/>
        </a:prstGeom>
        <a:solidFill>
          <a:srgbClr val="5E123A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  <a:latin typeface="Bahnschrift" panose="020B0502040204020203" pitchFamily="34" charset="0"/>
              <a:ea typeface="+mn-ea"/>
              <a:cs typeface="Segoe UI Semibold" panose="020B0702040204020203" pitchFamily="34" charset="0"/>
            </a:rPr>
            <a:t>Transit Vision</a:t>
          </a:r>
        </a:p>
      </dsp:txBody>
      <dsp:txXfrm>
        <a:off x="4214697" y="1488944"/>
        <a:ext cx="3051182" cy="773501"/>
      </dsp:txXfrm>
    </dsp:sp>
    <dsp:sp modelId="{DAA88256-6B87-4774-8A0B-E90287BCC2AF}">
      <dsp:nvSpPr>
        <dsp:cNvPr id="0" name=""/>
        <dsp:cNvSpPr/>
      </dsp:nvSpPr>
      <dsp:spPr>
        <a:xfrm>
          <a:off x="4172852" y="2411439"/>
          <a:ext cx="3134872" cy="857191"/>
        </a:xfrm>
        <a:prstGeom prst="roundRect">
          <a:avLst/>
        </a:prstGeom>
        <a:solidFill>
          <a:srgbClr val="5E123A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  <a:latin typeface="Bahnschrift" panose="020B0502040204020203" pitchFamily="34" charset="0"/>
              <a:ea typeface="+mn-ea"/>
              <a:cs typeface="Segoe UI Semibold" panose="020B0702040204020203" pitchFamily="34" charset="0"/>
            </a:rPr>
            <a:t>Short-, mid-, and long-term recommendations</a:t>
          </a:r>
        </a:p>
      </dsp:txBody>
      <dsp:txXfrm>
        <a:off x="4214697" y="2453284"/>
        <a:ext cx="3051182" cy="773501"/>
      </dsp:txXfrm>
    </dsp:sp>
    <dsp:sp modelId="{37CFBAEE-A141-411A-86D8-1EF36C425661}">
      <dsp:nvSpPr>
        <dsp:cNvPr id="0" name=""/>
        <dsp:cNvSpPr/>
      </dsp:nvSpPr>
      <dsp:spPr>
        <a:xfrm>
          <a:off x="4172852" y="3375780"/>
          <a:ext cx="3134872" cy="857191"/>
        </a:xfrm>
        <a:prstGeom prst="roundRect">
          <a:avLst/>
        </a:prstGeom>
        <a:solidFill>
          <a:srgbClr val="5E123A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  <a:latin typeface="Bahnschrift" panose="020B0502040204020203" pitchFamily="34" charset="0"/>
              <a:ea typeface="+mn-ea"/>
              <a:cs typeface="Segoe UI Semibold" panose="020B0702040204020203" pitchFamily="34" charset="0"/>
            </a:rPr>
            <a:t>Financial Considerations</a:t>
          </a:r>
        </a:p>
      </dsp:txBody>
      <dsp:txXfrm>
        <a:off x="4214697" y="3417625"/>
        <a:ext cx="3051182" cy="7735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CB714-0A9B-4368-AD8B-4CEECE2238FA}">
      <dsp:nvSpPr>
        <dsp:cNvPr id="0" name=""/>
        <dsp:cNvSpPr/>
      </dsp:nvSpPr>
      <dsp:spPr>
        <a:xfrm>
          <a:off x="4691713" y="1321"/>
          <a:ext cx="1132172" cy="735912"/>
        </a:xfrm>
        <a:prstGeom prst="roundRect">
          <a:avLst/>
        </a:prstGeom>
        <a:solidFill>
          <a:srgbClr val="5E123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5E123A"/>
            </a:solidFill>
          </a:endParaRPr>
        </a:p>
      </dsp:txBody>
      <dsp:txXfrm>
        <a:off x="4727637" y="37245"/>
        <a:ext cx="1060324" cy="664064"/>
      </dsp:txXfrm>
    </dsp:sp>
    <dsp:sp modelId="{1EE25FE5-F8AB-4676-A586-F8086618F6F3}">
      <dsp:nvSpPr>
        <dsp:cNvPr id="0" name=""/>
        <dsp:cNvSpPr/>
      </dsp:nvSpPr>
      <dsp:spPr>
        <a:xfrm>
          <a:off x="3156467" y="369277"/>
          <a:ext cx="4202664" cy="4202664"/>
        </a:xfrm>
        <a:custGeom>
          <a:avLst/>
          <a:gdLst/>
          <a:ahLst/>
          <a:cxnLst/>
          <a:rect l="0" t="0" r="0" b="0"/>
          <a:pathLst>
            <a:path>
              <a:moveTo>
                <a:pt x="2674920" y="79799"/>
              </a:moveTo>
              <a:arcTo wR="2101332" hR="2101332" stAng="17150444" swAng="125703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C3BFF-D28C-4849-98E1-602569C2163B}">
      <dsp:nvSpPr>
        <dsp:cNvPr id="0" name=""/>
        <dsp:cNvSpPr/>
      </dsp:nvSpPr>
      <dsp:spPr>
        <a:xfrm>
          <a:off x="6334601" y="792494"/>
          <a:ext cx="1132172" cy="735912"/>
        </a:xfrm>
        <a:prstGeom prst="roundRect">
          <a:avLst/>
        </a:prstGeom>
        <a:solidFill>
          <a:srgbClr val="CC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5E123A"/>
            </a:solidFill>
          </a:endParaRPr>
        </a:p>
      </dsp:txBody>
      <dsp:txXfrm>
        <a:off x="6370525" y="828418"/>
        <a:ext cx="1060324" cy="664064"/>
      </dsp:txXfrm>
    </dsp:sp>
    <dsp:sp modelId="{27B2F73B-F0E0-4D5F-8088-9B2F368563CF}">
      <dsp:nvSpPr>
        <dsp:cNvPr id="0" name=""/>
        <dsp:cNvSpPr/>
      </dsp:nvSpPr>
      <dsp:spPr>
        <a:xfrm>
          <a:off x="3156467" y="369277"/>
          <a:ext cx="4202664" cy="4202664"/>
        </a:xfrm>
        <a:custGeom>
          <a:avLst/>
          <a:gdLst/>
          <a:ahLst/>
          <a:cxnLst/>
          <a:rect l="0" t="0" r="0" b="0"/>
          <a:pathLst>
            <a:path>
              <a:moveTo>
                <a:pt x="3984340" y="1168660"/>
              </a:moveTo>
              <a:arcTo wR="2101332" hR="2101332" stAng="20019021" swAng="172661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2AC7E0-8681-4798-8015-217C6CE95021}">
      <dsp:nvSpPr>
        <dsp:cNvPr id="0" name=""/>
        <dsp:cNvSpPr/>
      </dsp:nvSpPr>
      <dsp:spPr>
        <a:xfrm>
          <a:off x="6740361" y="2570244"/>
          <a:ext cx="1132172" cy="735912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5E123A"/>
            </a:solidFill>
          </a:endParaRPr>
        </a:p>
      </dsp:txBody>
      <dsp:txXfrm>
        <a:off x="6776285" y="2606168"/>
        <a:ext cx="1060324" cy="664064"/>
      </dsp:txXfrm>
    </dsp:sp>
    <dsp:sp modelId="{20226364-4A1E-4D3C-AEBD-4CC2CD13E203}">
      <dsp:nvSpPr>
        <dsp:cNvPr id="0" name=""/>
        <dsp:cNvSpPr/>
      </dsp:nvSpPr>
      <dsp:spPr>
        <a:xfrm>
          <a:off x="3156467" y="369277"/>
          <a:ext cx="4202664" cy="4202664"/>
        </a:xfrm>
        <a:custGeom>
          <a:avLst/>
          <a:gdLst/>
          <a:ahLst/>
          <a:cxnLst/>
          <a:rect l="0" t="0" r="0" b="0"/>
          <a:pathLst>
            <a:path>
              <a:moveTo>
                <a:pt x="4026040" y="2944596"/>
              </a:moveTo>
              <a:arcTo wR="2101332" hR="2101332" stAng="1419568" swAng="135910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2A3FB1-9D65-4704-925C-DD115B1134A2}">
      <dsp:nvSpPr>
        <dsp:cNvPr id="0" name=""/>
        <dsp:cNvSpPr/>
      </dsp:nvSpPr>
      <dsp:spPr>
        <a:xfrm>
          <a:off x="5603447" y="3995888"/>
          <a:ext cx="1132172" cy="735912"/>
        </a:xfrm>
        <a:prstGeom prst="roundRect">
          <a:avLst/>
        </a:prstGeom>
        <a:solidFill>
          <a:srgbClr val="99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5E123A"/>
            </a:solidFill>
          </a:endParaRPr>
        </a:p>
      </dsp:txBody>
      <dsp:txXfrm>
        <a:off x="5639371" y="4031812"/>
        <a:ext cx="1060324" cy="664064"/>
      </dsp:txXfrm>
    </dsp:sp>
    <dsp:sp modelId="{CB3B4B13-8716-4B1A-BF85-E148599DE986}">
      <dsp:nvSpPr>
        <dsp:cNvPr id="0" name=""/>
        <dsp:cNvSpPr/>
      </dsp:nvSpPr>
      <dsp:spPr>
        <a:xfrm>
          <a:off x="3156467" y="369277"/>
          <a:ext cx="4202664" cy="4202664"/>
        </a:xfrm>
        <a:custGeom>
          <a:avLst/>
          <a:gdLst/>
          <a:ahLst/>
          <a:cxnLst/>
          <a:rect l="0" t="0" r="0" b="0"/>
          <a:pathLst>
            <a:path>
              <a:moveTo>
                <a:pt x="2440159" y="4175167"/>
              </a:moveTo>
              <a:arcTo wR="2101332" hR="2101332" stAng="4843254" swAng="11134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F8A2B-1201-4C08-9D39-F65316D87FEF}">
      <dsp:nvSpPr>
        <dsp:cNvPr id="0" name=""/>
        <dsp:cNvSpPr/>
      </dsp:nvSpPr>
      <dsp:spPr>
        <a:xfrm>
          <a:off x="3779979" y="3995888"/>
          <a:ext cx="1132172" cy="735912"/>
        </a:xfrm>
        <a:prstGeom prst="roundRect">
          <a:avLst/>
        </a:prstGeom>
        <a:solidFill>
          <a:srgbClr val="99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5E123A"/>
            </a:solidFill>
          </a:endParaRPr>
        </a:p>
      </dsp:txBody>
      <dsp:txXfrm>
        <a:off x="3815903" y="4031812"/>
        <a:ext cx="1060324" cy="664064"/>
      </dsp:txXfrm>
    </dsp:sp>
    <dsp:sp modelId="{0E5E75B2-2509-4C5B-AE65-3153DF016E79}">
      <dsp:nvSpPr>
        <dsp:cNvPr id="0" name=""/>
        <dsp:cNvSpPr/>
      </dsp:nvSpPr>
      <dsp:spPr>
        <a:xfrm>
          <a:off x="3156467" y="369277"/>
          <a:ext cx="4202664" cy="4202664"/>
        </a:xfrm>
        <a:custGeom>
          <a:avLst/>
          <a:gdLst/>
          <a:ahLst/>
          <a:cxnLst/>
          <a:rect l="0" t="0" r="0" b="0"/>
          <a:pathLst>
            <a:path>
              <a:moveTo>
                <a:pt x="649853" y="3620808"/>
              </a:moveTo>
              <a:arcTo wR="2101332" hR="2101332" stAng="8021333" swAng="135910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925EB-6E00-45AE-ABBA-DA21B21B5CA0}">
      <dsp:nvSpPr>
        <dsp:cNvPr id="0" name=""/>
        <dsp:cNvSpPr/>
      </dsp:nvSpPr>
      <dsp:spPr>
        <a:xfrm>
          <a:off x="2643066" y="2570244"/>
          <a:ext cx="1132172" cy="735912"/>
        </a:xfrm>
        <a:prstGeom prst="roundRect">
          <a:avLst/>
        </a:prstGeom>
        <a:solidFill>
          <a:srgbClr val="99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5E123A"/>
            </a:solidFill>
          </a:endParaRPr>
        </a:p>
      </dsp:txBody>
      <dsp:txXfrm>
        <a:off x="2678990" y="2606168"/>
        <a:ext cx="1060324" cy="664064"/>
      </dsp:txXfrm>
    </dsp:sp>
    <dsp:sp modelId="{61A4DACC-614F-4E73-8D07-2D023D017276}">
      <dsp:nvSpPr>
        <dsp:cNvPr id="0" name=""/>
        <dsp:cNvSpPr/>
      </dsp:nvSpPr>
      <dsp:spPr>
        <a:xfrm>
          <a:off x="3156467" y="369277"/>
          <a:ext cx="4202664" cy="4202664"/>
        </a:xfrm>
        <a:custGeom>
          <a:avLst/>
          <a:gdLst/>
          <a:ahLst/>
          <a:cxnLst/>
          <a:rect l="0" t="0" r="0" b="0"/>
          <a:pathLst>
            <a:path>
              <a:moveTo>
                <a:pt x="1885" y="2190327"/>
              </a:moveTo>
              <a:arcTo wR="2101332" hR="2101332" stAng="10654361" swAng="1726618"/>
            </a:path>
          </a:pathLst>
        </a:custGeom>
        <a:noFill/>
        <a:ln w="6350" cap="flat" cmpd="sng" algn="ctr">
          <a:solidFill>
            <a:srgbClr val="33313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51C065-4E3A-4E09-A042-393CC0D9D34A}">
      <dsp:nvSpPr>
        <dsp:cNvPr id="0" name=""/>
        <dsp:cNvSpPr/>
      </dsp:nvSpPr>
      <dsp:spPr>
        <a:xfrm>
          <a:off x="3048825" y="792494"/>
          <a:ext cx="1132172" cy="735912"/>
        </a:xfrm>
        <a:prstGeom prst="roundRect">
          <a:avLst/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5E123A"/>
            </a:solidFill>
          </a:endParaRPr>
        </a:p>
      </dsp:txBody>
      <dsp:txXfrm>
        <a:off x="3084749" y="828418"/>
        <a:ext cx="1060324" cy="664064"/>
      </dsp:txXfrm>
    </dsp:sp>
    <dsp:sp modelId="{6571A186-0ED3-4B68-BE9E-9A72A274C080}">
      <dsp:nvSpPr>
        <dsp:cNvPr id="0" name=""/>
        <dsp:cNvSpPr/>
      </dsp:nvSpPr>
      <dsp:spPr>
        <a:xfrm>
          <a:off x="3156467" y="369277"/>
          <a:ext cx="4202664" cy="4202664"/>
        </a:xfrm>
        <a:custGeom>
          <a:avLst/>
          <a:gdLst/>
          <a:ahLst/>
          <a:cxnLst/>
          <a:rect l="0" t="0" r="0" b="0"/>
          <a:pathLst>
            <a:path>
              <a:moveTo>
                <a:pt x="842841" y="418537"/>
              </a:moveTo>
              <a:arcTo wR="2101332" hR="2101332" stAng="13992525" swAng="1257031"/>
            </a:path>
          </a:pathLst>
        </a:custGeom>
        <a:noFill/>
        <a:ln w="6350" cap="flat" cmpd="sng" algn="ctr">
          <a:solidFill>
            <a:srgbClr val="2AD9F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C5746B-FF8C-4114-B179-54B7DF364D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8C822-13F7-4776-97C0-419C19AD66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63A91-D778-4DC4-9F3F-C9881449710A}" type="datetimeFigureOut">
              <a:rPr lang="en-US" smtClean="0"/>
              <a:t>2/6/23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B7AF8-44B4-4FAD-A990-C3CDA0ACC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5FC6E-0682-499D-840C-CD309DFAD0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271B5-5636-41A3-B99C-3AC2D9ABA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68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D7D8F-7E90-4F78-BB6A-0706EAAA388B}" type="datetimeFigureOut">
              <a:rPr lang="en-US" smtClean="0"/>
              <a:t>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4BE2C-B4BF-4FD7-A019-63654E96C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2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34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Laura</a:t>
            </a:r>
            <a:endParaRPr lang="en-US" dirty="0"/>
          </a:p>
          <a:p>
            <a:r>
              <a:rPr lang="en-US" dirty="0"/>
              <a:t>https://www.apta.com/news-publications/public-transportation-benefits/</a:t>
            </a:r>
          </a:p>
          <a:p>
            <a:r>
              <a:rPr lang="en-US" dirty="0"/>
              <a:t>https://uspirg.org/blogs/blog/wap/millennials-want-more-public-transportation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78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Azy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47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Azy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2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Azy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08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Geilia to emcee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48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Tye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9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66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2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Grady</a:t>
            </a:r>
          </a:p>
          <a:p>
            <a:endParaRPr lang="en-US" dirty="0"/>
          </a:p>
          <a:p>
            <a:r>
              <a:rPr lang="en-US" dirty="0"/>
              <a:t>30-year plan</a:t>
            </a:r>
          </a:p>
          <a:p>
            <a:r>
              <a:rPr lang="en-US" dirty="0"/>
              <a:t>Transit vision</a:t>
            </a:r>
          </a:p>
          <a:p>
            <a:r>
              <a:rPr lang="en-US" dirty="0"/>
              <a:t>Short-, mid-, and long-range recommendations</a:t>
            </a:r>
          </a:p>
          <a:p>
            <a:r>
              <a:rPr lang="en-US" dirty="0"/>
              <a:t>Fare policy</a:t>
            </a:r>
          </a:p>
          <a:p>
            <a:r>
              <a:rPr lang="en-US" dirty="0"/>
              <a:t>Financial considerations</a:t>
            </a:r>
          </a:p>
          <a:p>
            <a:r>
              <a:rPr lang="en-US" dirty="0"/>
              <a:t>Rebranding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4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Grady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93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Counties in the Metro Atlanta region (designated nonattainment area: currently consisting of Cherokee, Clayton, Coweta, Cobb, DeKalb, Douglas, Fayette, Forsyth, Fulton, Gwinnett, Henry, Paulding, and Rockdale counties) have the option to levy a Transit SPLOST. • Levied up to 1 percent in .05 percent for up to 30 years. • 'Transit projects' means and includes purposes to establish, enhance, operate, and maintain, or improve access to transit… • ATL Authority approves or denies any or all projects. • Any county outside of the Metro Atlanta region which partners with a neighboring county can call for a referendum to levy a Transit SPLOST up to 1% (and may be in .05% increments) for up to 30 years. Unless the referendum is approved in each of the participating counties, the tax shall not be imposed.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63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Grady</a:t>
            </a:r>
          </a:p>
          <a:p>
            <a:r>
              <a:rPr lang="en-US" b="0" dirty="0"/>
              <a:t>At the end of the day, we will have a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Concise, locally supported plan with Short, mid, long-term transit strategies.</a:t>
            </a: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 line with funding opportunities at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local, state, federal, private levels</a:t>
            </a:r>
          </a:p>
          <a:p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Focused action plan for all parties: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Rockdale County, City of Stockbridge, City of McDonough, City of Hampton &amp; City of Locust Grove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05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8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Laura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BE2C-B4BF-4FD7-A019-63654E96C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4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3143F3-50D3-46DA-887E-19DF480A4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052638"/>
            <a:ext cx="10494962" cy="1785937"/>
          </a:xfrm>
        </p:spPr>
        <p:txBody>
          <a:bodyPr/>
          <a:lstStyle>
            <a:lvl1pPr marL="228600" indent="-228600">
              <a:buFont typeface="Wingdings 3" panose="05040102010807070707" pitchFamily="18" charset="2"/>
              <a:buChar char=""/>
              <a:defRPr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>
              <a:buFont typeface="Segoe UI Light" panose="020B0502040204020203" pitchFamily="34" charset="0"/>
              <a:buChar char="‑"/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>
              <a:buFont typeface="Segoe UI Light" panose="020B0502040204020203" pitchFamily="34" charset="0"/>
              <a:buChar char="‑"/>
              <a:defRPr/>
            </a:lvl4pPr>
            <a:lvl5pPr marL="2057400" indent="-228600">
              <a:buFont typeface="Segoe UI Light" panose="020B0502040204020203" pitchFamily="34" charset="0"/>
              <a:buChar char="‑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8E8479-BB5D-40AC-BA4E-17BFEF0A0A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754800"/>
            <a:ext cx="10494962" cy="903879"/>
          </a:xfrm>
        </p:spPr>
        <p:txBody>
          <a:bodyPr>
            <a:normAutofit/>
          </a:bodyPr>
          <a:lstStyle>
            <a:lvl1pPr marL="0" indent="0">
              <a:buNone/>
              <a:defRPr lang="en-US" sz="4400" kern="1200" dirty="0" smtClean="0">
                <a:solidFill>
                  <a:srgbClr val="5E123A"/>
                </a:solidFill>
                <a:latin typeface="Bahnschrift Condensed" panose="020B05020402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520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3143F3-50D3-46DA-887E-19DF480A4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052638"/>
            <a:ext cx="5975682" cy="4029185"/>
          </a:xfrm>
        </p:spPr>
        <p:txBody>
          <a:bodyPr/>
          <a:lstStyle>
            <a:lvl1pPr marL="228600" indent="-228600">
              <a:buFont typeface="Wingdings 3" panose="05040102010807070707" pitchFamily="18" charset="2"/>
              <a:buChar char=""/>
              <a:defRPr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>
              <a:buFont typeface="Segoe UI Light" panose="020B0502040204020203" pitchFamily="34" charset="0"/>
              <a:buChar char="‑"/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>
              <a:buFont typeface="Segoe UI Light" panose="020B0502040204020203" pitchFamily="34" charset="0"/>
              <a:buChar char="‑"/>
              <a:defRPr/>
            </a:lvl4pPr>
            <a:lvl5pPr marL="2057400" indent="-228600">
              <a:buFont typeface="Segoe UI Light" panose="020B0502040204020203" pitchFamily="34" charset="0"/>
              <a:buChar char="‑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17E8DA-AA1A-4E9E-9E65-4174A02C8A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3250" y="2052638"/>
            <a:ext cx="4400550" cy="40290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2E104AF-78BC-47FA-B445-DE9EC723CD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754800"/>
            <a:ext cx="10494962" cy="903879"/>
          </a:xfrm>
        </p:spPr>
        <p:txBody>
          <a:bodyPr>
            <a:normAutofit/>
          </a:bodyPr>
          <a:lstStyle>
            <a:lvl1pPr marL="0" indent="0">
              <a:buNone/>
              <a:defRPr lang="en-US" sz="4400" kern="1200" dirty="0" smtClean="0">
                <a:solidFill>
                  <a:srgbClr val="5E123A"/>
                </a:solidFill>
                <a:latin typeface="Bahnschrift Condensed" panose="020B05020402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32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1D749-70AF-4C24-8281-5464A7D5E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B10D9-4128-4BA6-B19F-FBAD2C422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081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EB9A-C7D3-419B-991F-4E938F33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EC406-B6D5-4326-87B4-CADD2F69D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36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2F54839C-BA0A-4C8D-88D5-43A5BA172DE5}"/>
              </a:ext>
            </a:extLst>
          </p:cNvPr>
          <p:cNvSpPr/>
          <p:nvPr userDrawn="1"/>
        </p:nvSpPr>
        <p:spPr>
          <a:xfrm rot="5400000">
            <a:off x="-654052" y="654053"/>
            <a:ext cx="6858001" cy="5549901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4C8C2-251A-44CC-8686-C2D7A59D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33313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2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photo 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5"/>
            <a:ext cx="51816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457200" indent="-287338">
              <a:buClr>
                <a:srgbClr val="92D050"/>
              </a:buClr>
              <a:defRPr sz="1600">
                <a:solidFill>
                  <a:schemeClr val="tx1"/>
                </a:solidFill>
              </a:defRPr>
            </a:lvl1pPr>
            <a:lvl2pPr marL="742950" indent="-285750">
              <a:buClr>
                <a:srgbClr val="92D050"/>
              </a:buClr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715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02E5-D813-4847-9D43-19EEF8A32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8085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Segoe UI Light" panose="020B0502040204020203" pitchFamily="34" charset="0"/>
              <a:buChar char="►"/>
            </a:pPr>
            <a:r>
              <a:rPr lang="en-US" dirty="0"/>
              <a:t>This the first bullet</a:t>
            </a:r>
          </a:p>
          <a:p>
            <a:pPr lvl="1">
              <a:buFont typeface="Segoe UI Light" panose="020B0502040204020203" pitchFamily="34" charset="0"/>
              <a:buChar char="►"/>
            </a:pPr>
            <a:r>
              <a:rPr lang="en-US" dirty="0"/>
              <a:t>This is the second bullet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18FFB5-C00B-4E99-BD65-E47F7872466C}"/>
              </a:ext>
            </a:extLst>
          </p:cNvPr>
          <p:cNvGrpSpPr/>
          <p:nvPr userDrawn="1"/>
        </p:nvGrpSpPr>
        <p:grpSpPr>
          <a:xfrm>
            <a:off x="-2" y="6132849"/>
            <a:ext cx="12192001" cy="774313"/>
            <a:chOff x="-2" y="6083688"/>
            <a:chExt cx="12192001" cy="7743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6ECCC4-C7C5-457A-A0E4-AB23F754458D}"/>
                </a:ext>
              </a:extLst>
            </p:cNvPr>
            <p:cNvSpPr/>
            <p:nvPr/>
          </p:nvSpPr>
          <p:spPr>
            <a:xfrm>
              <a:off x="0" y="6083688"/>
              <a:ext cx="12191999" cy="774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395ED78D-9E5B-45EB-906C-0F9D4CD9C43C}"/>
                </a:ext>
              </a:extLst>
            </p:cNvPr>
            <p:cNvSpPr/>
            <p:nvPr/>
          </p:nvSpPr>
          <p:spPr>
            <a:xfrm flipH="1">
              <a:off x="-2" y="6083691"/>
              <a:ext cx="12192001" cy="774310"/>
            </a:xfrm>
            <a:prstGeom prst="rtTriangle">
              <a:avLst/>
            </a:prstGeom>
            <a:solidFill>
              <a:srgbClr val="5E1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CF43831-D930-4EEB-9041-15E1E64D9DBD}"/>
                </a:ext>
              </a:extLst>
            </p:cNvPr>
            <p:cNvSpPr/>
            <p:nvPr/>
          </p:nvSpPr>
          <p:spPr>
            <a:xfrm>
              <a:off x="-2" y="6083690"/>
              <a:ext cx="4921047" cy="774310"/>
            </a:xfrm>
            <a:prstGeom prst="rtTriangle">
              <a:avLst/>
            </a:prstGeom>
            <a:solidFill>
              <a:srgbClr val="0041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454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16A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chart" Target="../charts/chart1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diagramData" Target="../diagrams/data2.xml"/><Relationship Id="rId21" Type="http://schemas.openxmlformats.org/officeDocument/2006/relationships/image" Target="../media/image21.svg"/><Relationship Id="rId7" Type="http://schemas.microsoft.com/office/2007/relationships/diagramDrawing" Target="../diagrams/drawing2.xml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606C33-349A-407F-92DA-5DA2B78C06F9}"/>
              </a:ext>
            </a:extLst>
          </p:cNvPr>
          <p:cNvSpPr/>
          <p:nvPr/>
        </p:nvSpPr>
        <p:spPr>
          <a:xfrm>
            <a:off x="0" y="5359398"/>
            <a:ext cx="12192000" cy="149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8C684-4329-4987-B7BF-F4B2D5BBB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187" y="2394245"/>
            <a:ext cx="9605314" cy="217073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9300" dirty="0">
                <a:solidFill>
                  <a:srgbClr val="5E123A"/>
                </a:solidFill>
                <a:latin typeface="Bahnschrift SemiBold Condensed" panose="020B0502040204020203" pitchFamily="34" charset="0"/>
              </a:rPr>
              <a:t>ROCKDALE COUNTY </a:t>
            </a:r>
            <a:br>
              <a:rPr lang="en-US" dirty="0">
                <a:solidFill>
                  <a:srgbClr val="5E123A"/>
                </a:solidFill>
                <a:latin typeface="Bahnschrift SemiBold Condensed" panose="020B0502040204020203" pitchFamily="34" charset="0"/>
              </a:rPr>
            </a:br>
            <a:r>
              <a:rPr lang="en-US" sz="4800" dirty="0">
                <a:solidFill>
                  <a:srgbClr val="5E123A"/>
                </a:solidFill>
                <a:latin typeface="Bahnschrift SemiBold Condensed" panose="020B0502040204020203" pitchFamily="34" charset="0"/>
              </a:rPr>
              <a:t>TRANSIT DEVELOPMENT PLAN</a:t>
            </a:r>
            <a:endParaRPr lang="en-US" sz="4800" cap="all" spc="80" dirty="0">
              <a:solidFill>
                <a:srgbClr val="5E123A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6F532A71-A1BB-4E6F-9D53-B4C84399F1B3}"/>
              </a:ext>
            </a:extLst>
          </p:cNvPr>
          <p:cNvSpPr/>
          <p:nvPr/>
        </p:nvSpPr>
        <p:spPr>
          <a:xfrm rot="16200000" flipH="1">
            <a:off x="6927227" y="796685"/>
            <a:ext cx="6875482" cy="5261334"/>
          </a:xfrm>
          <a:prstGeom prst="flowChartManualInput">
            <a:avLst/>
          </a:prstGeom>
          <a:solidFill>
            <a:srgbClr val="0041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D45D9EF-99AC-4856-8D96-E8364A9BEC40}"/>
              </a:ext>
            </a:extLst>
          </p:cNvPr>
          <p:cNvSpPr txBox="1">
            <a:spLocks/>
          </p:cNvSpPr>
          <p:nvPr/>
        </p:nvSpPr>
        <p:spPr>
          <a:xfrm>
            <a:off x="301187" y="4564975"/>
            <a:ext cx="7457358" cy="1419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6798E"/>
              </a:buClr>
              <a:buSzPct val="85000"/>
              <a:buFont typeface="Wingdings" panose="05000000000000000000" pitchFamily="2" charset="2"/>
              <a:buNone/>
              <a:defRPr sz="2400" kern="1200">
                <a:solidFill>
                  <a:srgbClr val="33313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98E"/>
              </a:buClr>
              <a:buFont typeface="Arial" panose="020B0604020202020204" pitchFamily="34" charset="0"/>
              <a:buNone/>
              <a:defRPr sz="2000" kern="1200">
                <a:solidFill>
                  <a:srgbClr val="33313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98E"/>
              </a:buClr>
              <a:buFont typeface="Segoe UI Light" panose="020B0502040204020203" pitchFamily="34" charset="0"/>
              <a:buNone/>
              <a:defRPr sz="1800" kern="1200">
                <a:solidFill>
                  <a:srgbClr val="33313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98E"/>
              </a:buClr>
              <a:buFont typeface="Segoe UI Light" panose="020B0502040204020203" pitchFamily="34" charset="0"/>
              <a:buNone/>
              <a:defRPr sz="1600" kern="1200">
                <a:solidFill>
                  <a:srgbClr val="33313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98E"/>
              </a:buClr>
              <a:buFont typeface="Segoe UI Light" panose="020B0502040204020203" pitchFamily="34" charset="0"/>
              <a:buNone/>
              <a:defRPr sz="1600" kern="1200">
                <a:solidFill>
                  <a:srgbClr val="33313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rgbClr val="5E123A"/>
                </a:solidFill>
                <a:latin typeface="Bahnschrift Light" panose="020B0502040204020203" pitchFamily="34" charset="0"/>
              </a:rPr>
              <a:t>Conyers City Council Meeting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5D1A459-075D-4E2F-9727-65B1EF0DB3A4}"/>
              </a:ext>
            </a:extLst>
          </p:cNvPr>
          <p:cNvSpPr txBox="1">
            <a:spLocks/>
          </p:cNvSpPr>
          <p:nvPr/>
        </p:nvSpPr>
        <p:spPr>
          <a:xfrm>
            <a:off x="301187" y="5842733"/>
            <a:ext cx="6111553" cy="796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6798E"/>
              </a:buClr>
              <a:buSzPct val="85000"/>
              <a:buFont typeface="Wingdings" panose="05000000000000000000" pitchFamily="2" charset="2"/>
              <a:buNone/>
              <a:defRPr sz="2400" kern="1200">
                <a:solidFill>
                  <a:srgbClr val="33313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98E"/>
              </a:buClr>
              <a:buFont typeface="Arial" panose="020B0604020202020204" pitchFamily="34" charset="0"/>
              <a:buNone/>
              <a:defRPr sz="2000" kern="1200">
                <a:solidFill>
                  <a:srgbClr val="33313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98E"/>
              </a:buClr>
              <a:buFont typeface="Segoe UI Light" panose="020B0502040204020203" pitchFamily="34" charset="0"/>
              <a:buNone/>
              <a:defRPr sz="1800" kern="1200">
                <a:solidFill>
                  <a:srgbClr val="33313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98E"/>
              </a:buClr>
              <a:buFont typeface="Segoe UI Light" panose="020B0502040204020203" pitchFamily="34" charset="0"/>
              <a:buNone/>
              <a:defRPr sz="1600" kern="1200">
                <a:solidFill>
                  <a:srgbClr val="33313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98E"/>
              </a:buClr>
              <a:buFont typeface="Segoe UI Light" panose="020B0502040204020203" pitchFamily="34" charset="0"/>
              <a:buNone/>
              <a:defRPr sz="1600" kern="1200">
                <a:solidFill>
                  <a:srgbClr val="33313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rgbClr val="5E123A"/>
                </a:solidFill>
                <a:latin typeface="Bahnschrift SemiBold Condensed" panose="020B0502040204020203" pitchFamily="34" charset="0"/>
              </a:rPr>
              <a:t>December 7, 2022</a:t>
            </a:r>
            <a:endParaRPr lang="en-US" sz="3600" dirty="0">
              <a:solidFill>
                <a:srgbClr val="5E123A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026" name="Picture 2" descr="Rockdale County | Rockdale Works">
            <a:extLst>
              <a:ext uri="{FF2B5EF4-FFF2-40B4-BE49-F238E27FC236}">
                <a16:creationId xmlns:a16="http://schemas.microsoft.com/office/drawing/2014/main" id="{0989AA0A-5266-45F2-90FF-D9AB02C9D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1" y="315213"/>
            <a:ext cx="1121214" cy="112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street with cars and buildings on the side&#10;&#10;Description automatically generated with low confidence">
            <a:extLst>
              <a:ext uri="{FF2B5EF4-FFF2-40B4-BE49-F238E27FC236}">
                <a16:creationId xmlns:a16="http://schemas.microsoft.com/office/drawing/2014/main" id="{3449B581-D6EC-4E91-9EF0-23314AAB5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7" t="6400" r="12197" b="-9187"/>
          <a:stretch/>
        </p:blipFill>
        <p:spPr>
          <a:xfrm>
            <a:off x="7969751" y="-660400"/>
            <a:ext cx="5261335" cy="8445500"/>
          </a:xfrm>
          <a:prstGeom prst="parallelogram">
            <a:avLst/>
          </a:prstGeom>
        </p:spPr>
      </p:pic>
      <p:sp>
        <p:nvSpPr>
          <p:cNvPr id="14" name="Flowchart: Manual Input 13">
            <a:extLst>
              <a:ext uri="{FF2B5EF4-FFF2-40B4-BE49-F238E27FC236}">
                <a16:creationId xmlns:a16="http://schemas.microsoft.com/office/drawing/2014/main" id="{3059F48A-F510-4877-B4D2-D51B002EE77F}"/>
              </a:ext>
            </a:extLst>
          </p:cNvPr>
          <p:cNvSpPr/>
          <p:nvPr/>
        </p:nvSpPr>
        <p:spPr>
          <a:xfrm rot="16200000" flipH="1">
            <a:off x="7308226" y="811033"/>
            <a:ext cx="6875482" cy="5261334"/>
          </a:xfrm>
          <a:prstGeom prst="flowChartManualInput">
            <a:avLst/>
          </a:prstGeom>
          <a:solidFill>
            <a:srgbClr val="5E123A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78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B848D7-E0D7-4308-8D32-95F2A860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Benefits of Public Transportation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BF2C74-3A78-43A8-B1BD-BA18052D1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748145"/>
            <a:ext cx="7108943" cy="5323363"/>
          </a:xfrm>
        </p:spPr>
        <p:txBody>
          <a:bodyPr>
            <a:normAutofit/>
          </a:bodyPr>
          <a:lstStyle/>
          <a:p>
            <a:r>
              <a:rPr lang="en-US" sz="2400" dirty="0"/>
              <a:t>$1 investment in public transportation generates $4 in economic returns </a:t>
            </a:r>
          </a:p>
          <a:p>
            <a:r>
              <a:rPr lang="en-US" sz="2400" dirty="0"/>
              <a:t>Every $1 billion invested in public transportation supports 50,000 jobs</a:t>
            </a:r>
          </a:p>
          <a:p>
            <a:r>
              <a:rPr lang="en-US" sz="2400" dirty="0"/>
              <a:t>80% of Millennials say living near transit is “very important“ </a:t>
            </a:r>
          </a:p>
          <a:p>
            <a:r>
              <a:rPr lang="en-US" sz="2400" dirty="0"/>
              <a:t>US transit saves 37 million metric tons of CO</a:t>
            </a:r>
            <a:r>
              <a:rPr lang="en-US" sz="2400" baseline="-25000" dirty="0"/>
              <a:t>2</a:t>
            </a:r>
            <a:r>
              <a:rPr lang="en-US" sz="2400" dirty="0"/>
              <a:t> annually</a:t>
            </a:r>
          </a:p>
          <a:p>
            <a:r>
              <a:rPr lang="en-US" sz="2400" dirty="0"/>
              <a:t>Households can save $10,000/year by eliminating one car</a:t>
            </a:r>
          </a:p>
          <a:p>
            <a:r>
              <a:rPr lang="en-US" sz="2400" dirty="0"/>
              <a:t>Transit can reduce congestion</a:t>
            </a:r>
          </a:p>
          <a:p>
            <a:r>
              <a:rPr lang="en-US" sz="2400" dirty="0"/>
              <a:t>Taking transit can reduce your chances of being in an automobile crash by 90%</a:t>
            </a: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5DC63-DF12-4819-A8A2-41511B5AB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1"/>
          <a:stretch/>
        </p:blipFill>
        <p:spPr>
          <a:xfrm>
            <a:off x="7837692" y="1353112"/>
            <a:ext cx="4156465" cy="3182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289B27-B6EC-4E71-BC9B-678DFA08F3B5}"/>
              </a:ext>
            </a:extLst>
          </p:cNvPr>
          <p:cNvSpPr txBox="1"/>
          <p:nvPr/>
        </p:nvSpPr>
        <p:spPr>
          <a:xfrm>
            <a:off x="7779000" y="5341112"/>
            <a:ext cx="42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https://humantransit.org/2012/09/the-photo-that-explains-almost-everything.html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067832-68E3-4D0E-B014-D38C072F0AA0}"/>
              </a:ext>
            </a:extLst>
          </p:cNvPr>
          <p:cNvSpPr txBox="1"/>
          <p:nvPr/>
        </p:nvSpPr>
        <p:spPr>
          <a:xfrm>
            <a:off x="11656291" y="6465456"/>
            <a:ext cx="415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69973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A332E-196A-4497-9EF0-23B292FE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How Can I Get Involved?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68C1F-D388-434C-B7DA-1615F350D1B9}"/>
              </a:ext>
            </a:extLst>
          </p:cNvPr>
          <p:cNvSpPr txBox="1"/>
          <p:nvPr/>
        </p:nvSpPr>
        <p:spPr>
          <a:xfrm>
            <a:off x="11647055" y="6488668"/>
            <a:ext cx="42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6354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A2DF9-8416-4BA1-91BC-92D26CBE3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Public Involvement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F2E9F-E22E-490E-BC7C-EF2A06B34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26" y="12541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Public meetings</a:t>
            </a:r>
          </a:p>
          <a:p>
            <a:r>
              <a:rPr lang="en-US" dirty="0"/>
              <a:t>Social Media</a:t>
            </a:r>
          </a:p>
          <a:p>
            <a:r>
              <a:rPr lang="en-US" dirty="0"/>
              <a:t>E-blasts</a:t>
            </a:r>
          </a:p>
          <a:p>
            <a:r>
              <a:rPr lang="en-US" dirty="0"/>
              <a:t>Online surveys &amp; polls</a:t>
            </a:r>
          </a:p>
          <a:p>
            <a:r>
              <a:rPr lang="en-US" dirty="0"/>
              <a:t>Project website</a:t>
            </a:r>
          </a:p>
          <a:p>
            <a:endParaRPr lang="en-US" dirty="0"/>
          </a:p>
        </p:txBody>
      </p:sp>
      <p:pic>
        <p:nvPicPr>
          <p:cNvPr id="5" name="Picture 4" descr="A picture containing indoor, sitting, person, table&#10;&#10;Description automatically generated">
            <a:extLst>
              <a:ext uri="{FF2B5EF4-FFF2-40B4-BE49-F238E27FC236}">
                <a16:creationId xmlns:a16="http://schemas.microsoft.com/office/drawing/2014/main" id="{CAEB5DFD-7A0E-4E1D-92FC-9A7DE9D3C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r="33279"/>
          <a:stretch/>
        </p:blipFill>
        <p:spPr>
          <a:xfrm rot="5400000">
            <a:off x="5883417" y="-340626"/>
            <a:ext cx="4639689" cy="7223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67E307-C7E0-40C6-A309-68F6270C11E8}"/>
              </a:ext>
            </a:extLst>
          </p:cNvPr>
          <p:cNvSpPr txBox="1"/>
          <p:nvPr/>
        </p:nvSpPr>
        <p:spPr>
          <a:xfrm>
            <a:off x="11647055" y="6488668"/>
            <a:ext cx="42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9632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5135-6D78-418B-8506-9EB37E9A7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Get the Word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BE52-E50F-40E0-86E4-DA71E204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B5C2F9-B698-46F2-8BAB-FF3357D35119}"/>
              </a:ext>
            </a:extLst>
          </p:cNvPr>
          <p:cNvSpPr/>
          <p:nvPr/>
        </p:nvSpPr>
        <p:spPr>
          <a:xfrm>
            <a:off x="4983437" y="2647884"/>
            <a:ext cx="2225124" cy="22251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E60CA56-39F9-4382-B8C0-053C5A1ABB5D}"/>
              </a:ext>
            </a:extLst>
          </p:cNvPr>
          <p:cNvGraphicFramePr/>
          <p:nvPr/>
        </p:nvGraphicFramePr>
        <p:xfrm>
          <a:off x="2031999" y="107314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0591B47F-C603-4C90-9B24-2322C7B6F77D}"/>
              </a:ext>
            </a:extLst>
          </p:cNvPr>
          <p:cNvSpPr/>
          <p:nvPr/>
        </p:nvSpPr>
        <p:spPr>
          <a:xfrm>
            <a:off x="4712604" y="2355486"/>
            <a:ext cx="2809917" cy="28099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70A4AE-DD1D-49B2-B2A0-33284DC8A369}"/>
              </a:ext>
            </a:extLst>
          </p:cNvPr>
          <p:cNvSpPr txBox="1"/>
          <p:nvPr/>
        </p:nvSpPr>
        <p:spPr>
          <a:xfrm>
            <a:off x="1432012" y="1691323"/>
            <a:ext cx="2809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93366"/>
                </a:solidFill>
                <a:latin typeface="Bahnschrift SemiBold SemiConden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Promote community </a:t>
            </a:r>
          </a:p>
          <a:p>
            <a:r>
              <a:rPr lang="en-US" sz="2400" b="1" dirty="0">
                <a:solidFill>
                  <a:srgbClr val="993366"/>
                </a:solidFill>
                <a:latin typeface="Bahnschrift SemiBold SemiConden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outreach events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91587C-0C33-4CC9-B69F-60CF8153185F}"/>
              </a:ext>
            </a:extLst>
          </p:cNvPr>
          <p:cNvSpPr txBox="1"/>
          <p:nvPr/>
        </p:nvSpPr>
        <p:spPr>
          <a:xfrm>
            <a:off x="8433825" y="1691323"/>
            <a:ext cx="2534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E123A"/>
                </a:solidFill>
                <a:latin typeface="Bahnschrift SemiBold SemiConden" panose="020B0502040204020203" pitchFamily="34" charset="0"/>
                <a:cs typeface="Segoe UI" panose="020B0502040204020203" pitchFamily="34" charset="0"/>
              </a:rPr>
              <a:t>Join &amp; help promote our </a:t>
            </a:r>
          </a:p>
          <a:p>
            <a:r>
              <a:rPr lang="en-US" sz="2400" b="1" dirty="0">
                <a:solidFill>
                  <a:srgbClr val="5E123A"/>
                </a:solidFill>
                <a:latin typeface="Bahnschrift SemiBold SemiConden" panose="020B0502040204020203" pitchFamily="34" charset="0"/>
                <a:cs typeface="Segoe UI" panose="020B0502040204020203" pitchFamily="34" charset="0"/>
              </a:rPr>
              <a:t>email list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0B2041-62D1-44AB-B095-7967921BDDE4}"/>
              </a:ext>
            </a:extLst>
          </p:cNvPr>
          <p:cNvSpPr txBox="1"/>
          <p:nvPr/>
        </p:nvSpPr>
        <p:spPr>
          <a:xfrm>
            <a:off x="2280213" y="4837536"/>
            <a:ext cx="1817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E123A"/>
                </a:solidFill>
                <a:latin typeface="Bahnschrift SemiBold SemiConden" panose="020B0502040204020203" pitchFamily="34" charset="0"/>
                <a:cs typeface="Segoe UI" panose="020B0502040204020203" pitchFamily="34" charset="0"/>
              </a:rPr>
              <a:t>Visit our website</a:t>
            </a:r>
            <a:endParaRPr lang="en-US" dirty="0">
              <a:solidFill>
                <a:srgbClr val="5E123A"/>
              </a:solidFill>
              <a:latin typeface="Bahnschrift SemiBold SemiConden" panose="020B0502040204020203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5E123A"/>
              </a:solidFill>
              <a:latin typeface="Bahnschrift SemiBold SemiConden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7F70C7E-AF66-44FE-8F55-06D97EAE1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20" y="1988472"/>
            <a:ext cx="857250" cy="7905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793FB0-3A2B-4403-9242-6F3C263C6AFB}"/>
              </a:ext>
            </a:extLst>
          </p:cNvPr>
          <p:cNvSpPr txBox="1"/>
          <p:nvPr/>
        </p:nvSpPr>
        <p:spPr>
          <a:xfrm>
            <a:off x="8426575" y="4818557"/>
            <a:ext cx="273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93366"/>
                </a:solidFill>
                <a:latin typeface="Bahnschrift SemiBold SemiConden" panose="020B0502040204020203" pitchFamily="34" charset="0"/>
                <a:cs typeface="Segoe UI" panose="020B0502040204020203" pitchFamily="34" charset="0"/>
              </a:rPr>
              <a:t>Follow Rockdale social media</a:t>
            </a:r>
          </a:p>
        </p:txBody>
      </p:sp>
      <p:pic>
        <p:nvPicPr>
          <p:cNvPr id="15" name="Graphic 14" descr="Envelope">
            <a:extLst>
              <a:ext uri="{FF2B5EF4-FFF2-40B4-BE49-F238E27FC236}">
                <a16:creationId xmlns:a16="http://schemas.microsoft.com/office/drawing/2014/main" id="{2FE59CA9-6EFF-4676-BAE9-B8A696B84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6016" y="2084770"/>
            <a:ext cx="597978" cy="597978"/>
          </a:xfrm>
          <a:prstGeom prst="rect">
            <a:avLst/>
          </a:prstGeom>
        </p:spPr>
      </p:pic>
      <p:pic>
        <p:nvPicPr>
          <p:cNvPr id="22" name="Graphic 21" descr="List">
            <a:extLst>
              <a:ext uri="{FF2B5EF4-FFF2-40B4-BE49-F238E27FC236}">
                <a16:creationId xmlns:a16="http://schemas.microsoft.com/office/drawing/2014/main" id="{58205798-BF9F-4C56-815C-3281C50E4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77036" y="4741237"/>
            <a:ext cx="555938" cy="555938"/>
          </a:xfrm>
          <a:prstGeom prst="rect">
            <a:avLst/>
          </a:prstGeom>
        </p:spPr>
      </p:pic>
      <p:pic>
        <p:nvPicPr>
          <p:cNvPr id="4" name="Graphic 3" descr="Internet">
            <a:extLst>
              <a:ext uri="{FF2B5EF4-FFF2-40B4-BE49-F238E27FC236}">
                <a16:creationId xmlns:a16="http://schemas.microsoft.com/office/drawing/2014/main" id="{54B7AF6B-994D-469D-A0BD-DDC1B931F4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91645" y="4562006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9229D7-06A0-42A8-8698-F39953178E73}"/>
              </a:ext>
            </a:extLst>
          </p:cNvPr>
          <p:cNvSpPr txBox="1"/>
          <p:nvPr/>
        </p:nvSpPr>
        <p:spPr>
          <a:xfrm>
            <a:off x="11642103" y="6488668"/>
            <a:ext cx="42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233640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A332E-196A-4497-9EF0-23B292FE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Questions &amp; 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BBAE9-FCC2-44D3-AFB3-65D4800D7456}"/>
              </a:ext>
            </a:extLst>
          </p:cNvPr>
          <p:cNvSpPr txBox="1"/>
          <p:nvPr/>
        </p:nvSpPr>
        <p:spPr>
          <a:xfrm>
            <a:off x="11628583" y="6488668"/>
            <a:ext cx="44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7858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A332E-196A-4497-9EF0-23B292FE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DF84F-DD00-46C5-B34C-55EC36F0F8AA}"/>
              </a:ext>
            </a:extLst>
          </p:cNvPr>
          <p:cNvSpPr txBox="1"/>
          <p:nvPr/>
        </p:nvSpPr>
        <p:spPr>
          <a:xfrm>
            <a:off x="11637819" y="6488668"/>
            <a:ext cx="43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5087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AA7B65D-F877-4570-B329-140ACE62201F}"/>
              </a:ext>
            </a:extLst>
          </p:cNvPr>
          <p:cNvSpPr txBox="1">
            <a:spLocks/>
          </p:cNvSpPr>
          <p:nvPr/>
        </p:nvSpPr>
        <p:spPr>
          <a:xfrm>
            <a:off x="4338947" y="1892664"/>
            <a:ext cx="7237357" cy="405161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2900">
              <a:spcBef>
                <a:spcPts val="1800"/>
              </a:spcBef>
              <a:buFont typeface="Lato" panose="020F0502020204030203" pitchFamily="34" charset="0"/>
              <a:buChar char="□"/>
            </a:pPr>
            <a:r>
              <a:rPr lang="en-US" sz="2400" dirty="0">
                <a:solidFill>
                  <a:srgbClr val="33313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 is a Transit Development Plan? </a:t>
            </a:r>
          </a:p>
          <a:p>
            <a:pPr marL="685800" indent="-342900">
              <a:spcBef>
                <a:spcPts val="1800"/>
              </a:spcBef>
              <a:buFont typeface="Lato" panose="020F0502020204030203" pitchFamily="34" charset="0"/>
              <a:buChar char="□"/>
            </a:pPr>
            <a:r>
              <a:rPr lang="en-US" sz="2400" dirty="0">
                <a:solidFill>
                  <a:srgbClr val="33313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Benefits of Public Transit</a:t>
            </a:r>
          </a:p>
          <a:p>
            <a:pPr marL="685800" indent="-342900">
              <a:spcBef>
                <a:spcPts val="1800"/>
              </a:spcBef>
              <a:buFont typeface="Lato" panose="020F0502020204030203" pitchFamily="34" charset="0"/>
              <a:buChar char="□"/>
            </a:pPr>
            <a:r>
              <a:rPr lang="en-US" sz="2400" dirty="0">
                <a:solidFill>
                  <a:srgbClr val="33313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 Can I Get Involved?</a:t>
            </a:r>
          </a:p>
          <a:p>
            <a:pPr marL="685800" indent="-342900">
              <a:spcBef>
                <a:spcPts val="1800"/>
              </a:spcBef>
              <a:buFont typeface="Lato" panose="020F0502020204030203" pitchFamily="34" charset="0"/>
              <a:buChar char="□"/>
            </a:pPr>
            <a:r>
              <a:rPr lang="en-US" sz="2400" dirty="0">
                <a:solidFill>
                  <a:srgbClr val="33313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Q&amp;A </a:t>
            </a:r>
          </a:p>
          <a:p>
            <a:pPr marL="685800" indent="-342900">
              <a:spcBef>
                <a:spcPts val="1800"/>
              </a:spcBef>
              <a:buFont typeface="Lato" panose="020F0502020204030203" pitchFamily="34" charset="0"/>
              <a:buChar char="□"/>
            </a:pPr>
            <a:endParaRPr lang="en-US" sz="2400" dirty="0">
              <a:solidFill>
                <a:srgbClr val="33313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85800" indent="-342900">
              <a:spcBef>
                <a:spcPts val="1800"/>
              </a:spcBef>
              <a:buFont typeface="Lato" panose="020F0502020204030203" pitchFamily="34" charset="0"/>
              <a:buChar char="□"/>
            </a:pPr>
            <a:endParaRPr lang="en-US" sz="2400" dirty="0">
              <a:solidFill>
                <a:srgbClr val="33313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EF0F26-F6FE-4B6E-B0D1-96927052D6DE}"/>
              </a:ext>
            </a:extLst>
          </p:cNvPr>
          <p:cNvCxnSpPr/>
          <p:nvPr/>
        </p:nvCxnSpPr>
        <p:spPr>
          <a:xfrm>
            <a:off x="4623185" y="1408957"/>
            <a:ext cx="6422316" cy="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D841C73-2FF6-4B19-88F3-266B5827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Today’s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F72FA-282D-4EB8-93C3-E4D21DD86315}"/>
              </a:ext>
            </a:extLst>
          </p:cNvPr>
          <p:cNvSpPr txBox="1"/>
          <p:nvPr/>
        </p:nvSpPr>
        <p:spPr>
          <a:xfrm>
            <a:off x="11794837" y="6488668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99671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A332E-196A-4497-9EF0-23B292FE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What is a Transit Development Plan?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B14E8-7E8D-4BC6-8E50-9914D53F8579}"/>
              </a:ext>
            </a:extLst>
          </p:cNvPr>
          <p:cNvSpPr txBox="1"/>
          <p:nvPr/>
        </p:nvSpPr>
        <p:spPr>
          <a:xfrm>
            <a:off x="11794837" y="6488668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083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B848D7-E0D7-4308-8D32-95F2A860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Rockdale County Transit Development Plan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2F153D4-DB93-46F6-9602-FA3388953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785242"/>
              </p:ext>
            </p:extLst>
          </p:nvPr>
        </p:nvGraphicFramePr>
        <p:xfrm>
          <a:off x="2031999" y="1315453"/>
          <a:ext cx="9069137" cy="482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0E132E-8496-4F97-BB73-06F036248E63}"/>
              </a:ext>
            </a:extLst>
          </p:cNvPr>
          <p:cNvSpPr txBox="1"/>
          <p:nvPr/>
        </p:nvSpPr>
        <p:spPr>
          <a:xfrm rot="17765175">
            <a:off x="2230625" y="3135536"/>
            <a:ext cx="5313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336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TRANSIT DEVELOPMENT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D9A0C-4204-4FD8-9D57-F46638EB5D36}"/>
              </a:ext>
            </a:extLst>
          </p:cNvPr>
          <p:cNvSpPr txBox="1"/>
          <p:nvPr/>
        </p:nvSpPr>
        <p:spPr>
          <a:xfrm>
            <a:off x="11794837" y="6488668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5559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46B2-4C6D-4637-9700-043B24EC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Goals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E88A21B-CAEE-47C3-A0E5-02AD3167A2D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4" y="2430304"/>
            <a:ext cx="1997392" cy="199739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9298784-782A-4F17-BA3C-2462C7CC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00" y="2430304"/>
            <a:ext cx="1994069" cy="1997392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935980-9DBE-4C08-9DCC-E895D41E35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83" y="2430304"/>
            <a:ext cx="1997392" cy="1997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2A11E9-0794-4713-A6A9-5DA7F897441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89" y="2430304"/>
            <a:ext cx="1997392" cy="199739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FC36461-454B-4694-AA84-F9BDBBD7BF3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996" y="2430304"/>
            <a:ext cx="1997392" cy="19973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AD5FD8-BD06-4D4A-8D2F-268115E7CE9D}"/>
              </a:ext>
            </a:extLst>
          </p:cNvPr>
          <p:cNvSpPr txBox="1"/>
          <p:nvPr/>
        </p:nvSpPr>
        <p:spPr>
          <a:xfrm>
            <a:off x="11794837" y="6488668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129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40F89-EA51-416E-BC23-E0227D21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Need for TMP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F45B2EEE-2B3A-4AD0-BBFC-88410F4522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35209" y="689723"/>
          <a:ext cx="10515600" cy="4733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Business Growth">
            <a:extLst>
              <a:ext uri="{FF2B5EF4-FFF2-40B4-BE49-F238E27FC236}">
                <a16:creationId xmlns:a16="http://schemas.microsoft.com/office/drawing/2014/main" id="{97DB3FBE-87AF-4585-9048-0893DFE1F9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3360" y="714456"/>
            <a:ext cx="669682" cy="669682"/>
          </a:xfrm>
          <a:prstGeom prst="rect">
            <a:avLst/>
          </a:prstGeom>
        </p:spPr>
      </p:pic>
      <p:pic>
        <p:nvPicPr>
          <p:cNvPr id="17" name="Graphic 16" descr="Customer review RTL">
            <a:extLst>
              <a:ext uri="{FF2B5EF4-FFF2-40B4-BE49-F238E27FC236}">
                <a16:creationId xmlns:a16="http://schemas.microsoft.com/office/drawing/2014/main" id="{F930009E-58FA-4F03-A9AF-7DC9B46B9E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16171" y="1544750"/>
            <a:ext cx="598619" cy="5986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A3B7AC-391E-4318-9645-6AEB3BAA6717}"/>
              </a:ext>
            </a:extLst>
          </p:cNvPr>
          <p:cNvSpPr txBox="1"/>
          <p:nvPr/>
        </p:nvSpPr>
        <p:spPr>
          <a:xfrm>
            <a:off x="6454334" y="1447004"/>
            <a:ext cx="1707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E123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Population + Employment Growth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76198F-4CE0-47E0-9BAB-B85751771EF6}"/>
              </a:ext>
            </a:extLst>
          </p:cNvPr>
          <p:cNvSpPr txBox="1"/>
          <p:nvPr/>
        </p:nvSpPr>
        <p:spPr>
          <a:xfrm>
            <a:off x="8154748" y="2264259"/>
            <a:ext cx="17077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E123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Changing Finances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EBA7C-232E-43F9-9A3F-E205D194B842}"/>
              </a:ext>
            </a:extLst>
          </p:cNvPr>
          <p:cNvSpPr txBox="1"/>
          <p:nvPr/>
        </p:nvSpPr>
        <p:spPr>
          <a:xfrm>
            <a:off x="5600467" y="5476225"/>
            <a:ext cx="1707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E123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Peers are offering fixed route services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5EC1EA-2359-430C-B632-9716980F41E1}"/>
              </a:ext>
            </a:extLst>
          </p:cNvPr>
          <p:cNvSpPr txBox="1"/>
          <p:nvPr/>
        </p:nvSpPr>
        <p:spPr>
          <a:xfrm>
            <a:off x="4370888" y="3994338"/>
            <a:ext cx="1707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E123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SPLOST &amp; T-SPLOST</a:t>
            </a:r>
          </a:p>
        </p:txBody>
      </p:sp>
      <p:pic>
        <p:nvPicPr>
          <p:cNvPr id="29" name="Graphic 28" descr="Checklist RTL">
            <a:extLst>
              <a:ext uri="{FF2B5EF4-FFF2-40B4-BE49-F238E27FC236}">
                <a16:creationId xmlns:a16="http://schemas.microsoft.com/office/drawing/2014/main" id="{7408FDBB-1D67-4E49-9CC9-FDE1EB2EB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58971" y="3260821"/>
            <a:ext cx="690005" cy="690005"/>
          </a:xfrm>
          <a:prstGeom prst="rect">
            <a:avLst/>
          </a:prstGeom>
        </p:spPr>
      </p:pic>
      <p:pic>
        <p:nvPicPr>
          <p:cNvPr id="31" name="Graphic 30" descr="Bus">
            <a:extLst>
              <a:ext uri="{FF2B5EF4-FFF2-40B4-BE49-F238E27FC236}">
                <a16:creationId xmlns:a16="http://schemas.microsoft.com/office/drawing/2014/main" id="{46B4DE79-B4DF-45FF-9555-A3AC4CDFE2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25781" y="4575798"/>
            <a:ext cx="914400" cy="9144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45E5344-6890-40DB-8FB8-48C420ADC259}"/>
              </a:ext>
            </a:extLst>
          </p:cNvPr>
          <p:cNvGrpSpPr/>
          <p:nvPr/>
        </p:nvGrpSpPr>
        <p:grpSpPr>
          <a:xfrm>
            <a:off x="8425629" y="1507051"/>
            <a:ext cx="929438" cy="714886"/>
            <a:chOff x="6424742" y="2724888"/>
            <a:chExt cx="1188830" cy="914400"/>
          </a:xfrm>
        </p:grpSpPr>
        <p:pic>
          <p:nvPicPr>
            <p:cNvPr id="33" name="Graphic 32" descr="Bar chart">
              <a:extLst>
                <a:ext uri="{FF2B5EF4-FFF2-40B4-BE49-F238E27FC236}">
                  <a16:creationId xmlns:a16="http://schemas.microsoft.com/office/drawing/2014/main" id="{665572A9-B4C5-49F8-A245-E63DAFED6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99172" y="2724888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Dollar">
              <a:extLst>
                <a:ext uri="{FF2B5EF4-FFF2-40B4-BE49-F238E27FC236}">
                  <a16:creationId xmlns:a16="http://schemas.microsoft.com/office/drawing/2014/main" id="{8E5382CA-2199-4FEE-B0A6-73D7B86FE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424742" y="2936019"/>
              <a:ext cx="461665" cy="461665"/>
            </a:xfrm>
            <a:prstGeom prst="rect">
              <a:avLst/>
            </a:prstGeom>
          </p:spPr>
        </p:pic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66EFF3A2-CFAE-41CF-A951-D36A024BA907}"/>
              </a:ext>
            </a:extLst>
          </p:cNvPr>
          <p:cNvSpPr txBox="1">
            <a:spLocks/>
          </p:cNvSpPr>
          <p:nvPr/>
        </p:nvSpPr>
        <p:spPr>
          <a:xfrm>
            <a:off x="6481933" y="2436470"/>
            <a:ext cx="16801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798E"/>
                </a:solidFill>
                <a:latin typeface="Bahnschrift Light SemiCondensed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5E123A"/>
                </a:solidFill>
                <a:latin typeface="Bahnschrift SemiBold Condensed" panose="020B0502040204020203" pitchFamily="34" charset="0"/>
              </a:rPr>
              <a:t>Why do we need a TMP?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BCB7A9-24D8-4298-8438-1B8BFEBBCE65}"/>
              </a:ext>
            </a:extLst>
          </p:cNvPr>
          <p:cNvSpPr txBox="1"/>
          <p:nvPr/>
        </p:nvSpPr>
        <p:spPr>
          <a:xfrm>
            <a:off x="4781519" y="2200795"/>
            <a:ext cx="17077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E123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Input for Atlanta Regional Transit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FA91AC-CD07-49CF-ACA2-288D810EF3CE}"/>
              </a:ext>
            </a:extLst>
          </p:cNvPr>
          <p:cNvSpPr txBox="1"/>
          <p:nvPr/>
        </p:nvSpPr>
        <p:spPr>
          <a:xfrm>
            <a:off x="8501200" y="4002980"/>
            <a:ext cx="17077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E123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Meet Unmet Demand (Pre-COVID)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BF172F-896D-4B79-9CE7-90743C8605C5}"/>
              </a:ext>
            </a:extLst>
          </p:cNvPr>
          <p:cNvSpPr txBox="1"/>
          <p:nvPr/>
        </p:nvSpPr>
        <p:spPr>
          <a:xfrm>
            <a:off x="7437937" y="5465168"/>
            <a:ext cx="17077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E123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Acceptance of </a:t>
            </a:r>
          </a:p>
          <a:p>
            <a:pPr algn="ctr"/>
            <a:r>
              <a:rPr lang="en-US" sz="1200" b="1" dirty="0">
                <a:solidFill>
                  <a:srgbClr val="5E123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Transit</a:t>
            </a:r>
          </a:p>
        </p:txBody>
      </p:sp>
      <p:pic>
        <p:nvPicPr>
          <p:cNvPr id="6" name="Graphic 5" descr="Connected">
            <a:extLst>
              <a:ext uri="{FF2B5EF4-FFF2-40B4-BE49-F238E27FC236}">
                <a16:creationId xmlns:a16="http://schemas.microsoft.com/office/drawing/2014/main" id="{AD046471-3340-4A1E-8DF8-06631FDDEA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6200000">
            <a:off x="5922415" y="4597133"/>
            <a:ext cx="914400" cy="914400"/>
          </a:xfrm>
          <a:prstGeom prst="rect">
            <a:avLst/>
          </a:prstGeom>
        </p:spPr>
      </p:pic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746E0086-E654-4050-B096-9F0ACE81AD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995455" y="3281000"/>
            <a:ext cx="714477" cy="7144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E7A7214-0C91-43CF-93A0-A64DFBF8F5D9}"/>
              </a:ext>
            </a:extLst>
          </p:cNvPr>
          <p:cNvSpPr txBox="1"/>
          <p:nvPr/>
        </p:nvSpPr>
        <p:spPr>
          <a:xfrm>
            <a:off x="11794837" y="6488668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3344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allout: Right Arrow 93">
            <a:extLst>
              <a:ext uri="{FF2B5EF4-FFF2-40B4-BE49-F238E27FC236}">
                <a16:creationId xmlns:a16="http://schemas.microsoft.com/office/drawing/2014/main" id="{FB27EC4F-79F0-4A47-BF2F-D364845B1FFD}"/>
              </a:ext>
            </a:extLst>
          </p:cNvPr>
          <p:cNvSpPr/>
          <p:nvPr/>
        </p:nvSpPr>
        <p:spPr>
          <a:xfrm>
            <a:off x="982300" y="1546656"/>
            <a:ext cx="2656512" cy="2498808"/>
          </a:xfrm>
          <a:prstGeom prst="rightArrowCallou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5" name="Callout: Right Arrow 94">
            <a:extLst>
              <a:ext uri="{FF2B5EF4-FFF2-40B4-BE49-F238E27FC236}">
                <a16:creationId xmlns:a16="http://schemas.microsoft.com/office/drawing/2014/main" id="{4DCB643E-59FB-4B67-9BFA-A2FC006D192F}"/>
              </a:ext>
            </a:extLst>
          </p:cNvPr>
          <p:cNvSpPr/>
          <p:nvPr/>
        </p:nvSpPr>
        <p:spPr>
          <a:xfrm>
            <a:off x="3640440" y="1546656"/>
            <a:ext cx="2742132" cy="2498808"/>
          </a:xfrm>
          <a:prstGeom prst="rightArrowCallou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6" name="Callout: Right Arrow 95">
            <a:extLst>
              <a:ext uri="{FF2B5EF4-FFF2-40B4-BE49-F238E27FC236}">
                <a16:creationId xmlns:a16="http://schemas.microsoft.com/office/drawing/2014/main" id="{1C6018C5-8658-450D-A736-0E3E7ACD5896}"/>
              </a:ext>
            </a:extLst>
          </p:cNvPr>
          <p:cNvSpPr/>
          <p:nvPr/>
        </p:nvSpPr>
        <p:spPr>
          <a:xfrm>
            <a:off x="6373006" y="1546656"/>
            <a:ext cx="3852983" cy="249880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911"/>
            </a:avLst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5" name="Graphic 64" descr="Refresh">
            <a:extLst>
              <a:ext uri="{FF2B5EF4-FFF2-40B4-BE49-F238E27FC236}">
                <a16:creationId xmlns:a16="http://schemas.microsoft.com/office/drawing/2014/main" id="{B0A8E8E0-6ADD-41B1-8A7A-253E883C1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330004">
            <a:off x="6533458" y="1600952"/>
            <a:ext cx="2432916" cy="2432916"/>
          </a:xfrm>
          <a:prstGeom prst="rect">
            <a:avLst/>
          </a:prstGeom>
        </p:spPr>
      </p:pic>
      <p:sp>
        <p:nvSpPr>
          <p:cNvPr id="26" name="Callout: Up Arrow 25">
            <a:extLst>
              <a:ext uri="{FF2B5EF4-FFF2-40B4-BE49-F238E27FC236}">
                <a16:creationId xmlns:a16="http://schemas.microsoft.com/office/drawing/2014/main" id="{5006149B-C739-4CE7-A4D0-B8C73F272093}"/>
              </a:ext>
            </a:extLst>
          </p:cNvPr>
          <p:cNvSpPr/>
          <p:nvPr/>
        </p:nvSpPr>
        <p:spPr>
          <a:xfrm rot="5400000">
            <a:off x="4625997" y="961705"/>
            <a:ext cx="1832957" cy="9055017"/>
          </a:xfrm>
          <a:prstGeom prst="upArrowCallout">
            <a:avLst>
              <a:gd name="adj1" fmla="val 27320"/>
              <a:gd name="adj2" fmla="val 34861"/>
              <a:gd name="adj3" fmla="val 25000"/>
              <a:gd name="adj4" fmla="val 91397"/>
            </a:avLst>
          </a:prstGeom>
          <a:solidFill>
            <a:srgbClr val="5E123A">
              <a:alpha val="14902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A90EC2-AA1D-4E6D-809E-EDCBB89E3A34}"/>
              </a:ext>
            </a:extLst>
          </p:cNvPr>
          <p:cNvSpPr/>
          <p:nvPr/>
        </p:nvSpPr>
        <p:spPr>
          <a:xfrm>
            <a:off x="10320296" y="1550521"/>
            <a:ext cx="1556779" cy="4748798"/>
          </a:xfrm>
          <a:prstGeom prst="rect">
            <a:avLst/>
          </a:prstGeom>
          <a:solidFill>
            <a:srgbClr val="5E1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E7BAF-77D9-4ECA-9BB8-C00345FAF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Transit Development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7BBA0-FB43-4F64-BA99-A6FEFDD70B95}"/>
              </a:ext>
            </a:extLst>
          </p:cNvPr>
          <p:cNvSpPr txBox="1"/>
          <p:nvPr/>
        </p:nvSpPr>
        <p:spPr>
          <a:xfrm>
            <a:off x="1076841" y="2308314"/>
            <a:ext cx="1609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Existing &amp; Future Conditions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BCE54-B0E8-4C7A-835F-709A9B754A08}"/>
              </a:ext>
            </a:extLst>
          </p:cNvPr>
          <p:cNvSpPr txBox="1"/>
          <p:nvPr/>
        </p:nvSpPr>
        <p:spPr>
          <a:xfrm>
            <a:off x="3599929" y="2427485"/>
            <a:ext cx="180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Identify </a:t>
            </a:r>
          </a:p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Needs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D16B2-7719-48A4-8C48-B4AF416F615B}"/>
              </a:ext>
            </a:extLst>
          </p:cNvPr>
          <p:cNvSpPr txBox="1"/>
          <p:nvPr/>
        </p:nvSpPr>
        <p:spPr>
          <a:xfrm rot="16200000">
            <a:off x="-460160" y="2591449"/>
            <a:ext cx="245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Technical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01D32A-AC6B-404F-A8F1-684E37702853}"/>
              </a:ext>
            </a:extLst>
          </p:cNvPr>
          <p:cNvSpPr txBox="1"/>
          <p:nvPr/>
        </p:nvSpPr>
        <p:spPr>
          <a:xfrm rot="16200000">
            <a:off x="-24971" y="5324473"/>
            <a:ext cx="164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E123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Engagement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A5ADE5-8415-40F4-A30B-84F854034751}"/>
              </a:ext>
            </a:extLst>
          </p:cNvPr>
          <p:cNvSpPr txBox="1"/>
          <p:nvPr/>
        </p:nvSpPr>
        <p:spPr>
          <a:xfrm>
            <a:off x="10335491" y="3304256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Transit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Development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A39D9-AE93-4692-A961-0585831E0A2E}"/>
              </a:ext>
            </a:extLst>
          </p:cNvPr>
          <p:cNvSpPr txBox="1"/>
          <p:nvPr/>
        </p:nvSpPr>
        <p:spPr>
          <a:xfrm>
            <a:off x="6529972" y="1646213"/>
            <a:ext cx="251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Prioritize Needs into Short-term, Medium-term and Long-term plans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B331D-1AC6-4A56-AA15-E38B6554577C}"/>
              </a:ext>
            </a:extLst>
          </p:cNvPr>
          <p:cNvSpPr txBox="1"/>
          <p:nvPr/>
        </p:nvSpPr>
        <p:spPr>
          <a:xfrm>
            <a:off x="6514737" y="3025503"/>
            <a:ext cx="2515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Develop financial plan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6192CC-A0A1-46EC-B8B1-282737BE8F96}"/>
              </a:ext>
            </a:extLst>
          </p:cNvPr>
          <p:cNvSpPr txBox="1"/>
          <p:nvPr/>
        </p:nvSpPr>
        <p:spPr>
          <a:xfrm>
            <a:off x="6650011" y="4374957"/>
            <a:ext cx="232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5E123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INFORM</a:t>
            </a:r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4949C0FE-0BDB-4368-A83B-221EFCEFE36D}"/>
              </a:ext>
            </a:extLst>
          </p:cNvPr>
          <p:cNvSpPr/>
          <p:nvPr/>
        </p:nvSpPr>
        <p:spPr>
          <a:xfrm rot="16200000">
            <a:off x="1584542" y="3948039"/>
            <a:ext cx="461664" cy="784419"/>
          </a:xfrm>
          <a:prstGeom prst="rightArrow">
            <a:avLst>
              <a:gd name="adj1" fmla="val 50000"/>
              <a:gd name="adj2" fmla="val 66122"/>
            </a:avLst>
          </a:prstGeom>
          <a:solidFill>
            <a:srgbClr val="5E123A">
              <a:alpha val="14902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8" name="Arrow: Right 127">
            <a:extLst>
              <a:ext uri="{FF2B5EF4-FFF2-40B4-BE49-F238E27FC236}">
                <a16:creationId xmlns:a16="http://schemas.microsoft.com/office/drawing/2014/main" id="{4596273F-9A2A-4051-8E97-E40C683C06CB}"/>
              </a:ext>
            </a:extLst>
          </p:cNvPr>
          <p:cNvSpPr/>
          <p:nvPr/>
        </p:nvSpPr>
        <p:spPr>
          <a:xfrm rot="16200000">
            <a:off x="4285212" y="3948040"/>
            <a:ext cx="461664" cy="784419"/>
          </a:xfrm>
          <a:prstGeom prst="rightArrow">
            <a:avLst>
              <a:gd name="adj1" fmla="val 50000"/>
              <a:gd name="adj2" fmla="val 66122"/>
            </a:avLst>
          </a:prstGeom>
          <a:solidFill>
            <a:srgbClr val="5E123A">
              <a:alpha val="14902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9" name="Arrow: Right 128">
            <a:extLst>
              <a:ext uri="{FF2B5EF4-FFF2-40B4-BE49-F238E27FC236}">
                <a16:creationId xmlns:a16="http://schemas.microsoft.com/office/drawing/2014/main" id="{A03A03B4-7238-4137-9933-278C50CA074E}"/>
              </a:ext>
            </a:extLst>
          </p:cNvPr>
          <p:cNvSpPr/>
          <p:nvPr/>
        </p:nvSpPr>
        <p:spPr>
          <a:xfrm rot="16200000">
            <a:off x="7554762" y="3948040"/>
            <a:ext cx="461664" cy="784419"/>
          </a:xfrm>
          <a:prstGeom prst="rightArrow">
            <a:avLst>
              <a:gd name="adj1" fmla="val 50000"/>
              <a:gd name="adj2" fmla="val 66122"/>
            </a:avLst>
          </a:prstGeom>
          <a:solidFill>
            <a:srgbClr val="5E123A">
              <a:alpha val="14902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5E123A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BD37335-1A17-44FD-A4ED-7B3FE7163C71}"/>
              </a:ext>
            </a:extLst>
          </p:cNvPr>
          <p:cNvSpPr txBox="1"/>
          <p:nvPr/>
        </p:nvSpPr>
        <p:spPr>
          <a:xfrm>
            <a:off x="3975204" y="4374957"/>
            <a:ext cx="1033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5E123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INFORM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CE9D99C-49FD-471B-9424-3B23639FA42F}"/>
              </a:ext>
            </a:extLst>
          </p:cNvPr>
          <p:cNvSpPr txBox="1"/>
          <p:nvPr/>
        </p:nvSpPr>
        <p:spPr>
          <a:xfrm>
            <a:off x="1306432" y="4374957"/>
            <a:ext cx="1033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5E123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INFORM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6EC7B3E-CB00-4584-8CD5-9495B535FB21}"/>
              </a:ext>
            </a:extLst>
          </p:cNvPr>
          <p:cNvSpPr/>
          <p:nvPr/>
        </p:nvSpPr>
        <p:spPr>
          <a:xfrm>
            <a:off x="1013340" y="1546656"/>
            <a:ext cx="1707734" cy="4859037"/>
          </a:xfrm>
          <a:prstGeom prst="rect">
            <a:avLst/>
          </a:prstGeom>
          <a:noFill/>
          <a:ln w="38100">
            <a:solidFill>
              <a:srgbClr val="8E0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F306999-34F7-4F2F-BE03-EFE29FF0C6DB}"/>
              </a:ext>
            </a:extLst>
          </p:cNvPr>
          <p:cNvSpPr txBox="1"/>
          <p:nvPr/>
        </p:nvSpPr>
        <p:spPr>
          <a:xfrm>
            <a:off x="1013340" y="1305149"/>
            <a:ext cx="1707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8E06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WE ARE HERE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C0C52D3-114D-43D2-BF82-FAFDF5BEF34D}"/>
              </a:ext>
            </a:extLst>
          </p:cNvPr>
          <p:cNvGrpSpPr/>
          <p:nvPr/>
        </p:nvGrpSpPr>
        <p:grpSpPr>
          <a:xfrm>
            <a:off x="1014968" y="4674455"/>
            <a:ext cx="1671123" cy="1648900"/>
            <a:chOff x="1014968" y="4674455"/>
            <a:chExt cx="1671123" cy="164890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A9CEB-AF85-4219-9452-D3733D8D2821}"/>
                </a:ext>
              </a:extLst>
            </p:cNvPr>
            <p:cNvSpPr txBox="1"/>
            <p:nvPr/>
          </p:nvSpPr>
          <p:spPr>
            <a:xfrm>
              <a:off x="1014968" y="4674455"/>
              <a:ext cx="16711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Technical Committee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7A1D32-3C66-4925-ABC3-9F5401AE8EBF}"/>
                </a:ext>
              </a:extLst>
            </p:cNvPr>
            <p:cNvSpPr txBox="1"/>
            <p:nvPr/>
          </p:nvSpPr>
          <p:spPr>
            <a:xfrm>
              <a:off x="1014968" y="5265125"/>
              <a:ext cx="1671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Stakeholders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44AF543-2771-484A-9EF1-F4EE421F7886}"/>
                </a:ext>
              </a:extLst>
            </p:cNvPr>
            <p:cNvSpPr txBox="1"/>
            <p:nvPr/>
          </p:nvSpPr>
          <p:spPr>
            <a:xfrm>
              <a:off x="1014968" y="5640352"/>
              <a:ext cx="1671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Public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DD6AC581-C6BA-47D7-8E9D-1E3F6C3C74D7}"/>
                </a:ext>
              </a:extLst>
            </p:cNvPr>
            <p:cNvSpPr txBox="1"/>
            <p:nvPr/>
          </p:nvSpPr>
          <p:spPr>
            <a:xfrm>
              <a:off x="1014968" y="6015578"/>
              <a:ext cx="1671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Elected Officials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9771C52-D59C-4188-A2C0-DA2AFC23AB2D}"/>
              </a:ext>
            </a:extLst>
          </p:cNvPr>
          <p:cNvGrpSpPr/>
          <p:nvPr/>
        </p:nvGrpSpPr>
        <p:grpSpPr>
          <a:xfrm>
            <a:off x="3665575" y="4712863"/>
            <a:ext cx="1671123" cy="1648900"/>
            <a:chOff x="1014968" y="4674455"/>
            <a:chExt cx="1671123" cy="1648900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D4AA7BDE-2D4F-4016-A71D-55FFA5796D15}"/>
                </a:ext>
              </a:extLst>
            </p:cNvPr>
            <p:cNvSpPr txBox="1"/>
            <p:nvPr/>
          </p:nvSpPr>
          <p:spPr>
            <a:xfrm>
              <a:off x="1014968" y="4674455"/>
              <a:ext cx="16711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Technical Committee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94A4F98-8649-44ED-95B6-162D4BF5AE64}"/>
                </a:ext>
              </a:extLst>
            </p:cNvPr>
            <p:cNvSpPr txBox="1"/>
            <p:nvPr/>
          </p:nvSpPr>
          <p:spPr>
            <a:xfrm>
              <a:off x="1014968" y="5265125"/>
              <a:ext cx="1671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Stakeholders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923CDDD-F831-4329-A2BC-C29BDF3E52D5}"/>
                </a:ext>
              </a:extLst>
            </p:cNvPr>
            <p:cNvSpPr txBox="1"/>
            <p:nvPr/>
          </p:nvSpPr>
          <p:spPr>
            <a:xfrm>
              <a:off x="1014968" y="5640352"/>
              <a:ext cx="1671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Public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11D2DE61-94B2-4C37-9B19-E321C1BCBDA5}"/>
                </a:ext>
              </a:extLst>
            </p:cNvPr>
            <p:cNvSpPr txBox="1"/>
            <p:nvPr/>
          </p:nvSpPr>
          <p:spPr>
            <a:xfrm>
              <a:off x="1014968" y="6015578"/>
              <a:ext cx="1671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Elected Officials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7FF5552-EA90-4098-9324-A9D828AC3BA6}"/>
              </a:ext>
            </a:extLst>
          </p:cNvPr>
          <p:cNvGrpSpPr/>
          <p:nvPr/>
        </p:nvGrpSpPr>
        <p:grpSpPr>
          <a:xfrm>
            <a:off x="6992249" y="4712863"/>
            <a:ext cx="1671123" cy="1648900"/>
            <a:chOff x="1014968" y="4674455"/>
            <a:chExt cx="1671123" cy="1648900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54ABC0F-9984-4059-8995-B068A35F07F2}"/>
                </a:ext>
              </a:extLst>
            </p:cNvPr>
            <p:cNvSpPr txBox="1"/>
            <p:nvPr/>
          </p:nvSpPr>
          <p:spPr>
            <a:xfrm>
              <a:off x="1014968" y="4674455"/>
              <a:ext cx="16711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Technical Committee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BF8318BC-32CF-41F8-9E37-B2F7B66163E8}"/>
                </a:ext>
              </a:extLst>
            </p:cNvPr>
            <p:cNvSpPr txBox="1"/>
            <p:nvPr/>
          </p:nvSpPr>
          <p:spPr>
            <a:xfrm>
              <a:off x="1014968" y="5265125"/>
              <a:ext cx="1671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Stakeholders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5FB30C6-43E0-4233-9CE7-1E618B62DB10}"/>
                </a:ext>
              </a:extLst>
            </p:cNvPr>
            <p:cNvSpPr txBox="1"/>
            <p:nvPr/>
          </p:nvSpPr>
          <p:spPr>
            <a:xfrm>
              <a:off x="1014968" y="5640352"/>
              <a:ext cx="1671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Public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DBA1D26-5CC3-472C-813C-141766F09ABC}"/>
                </a:ext>
              </a:extLst>
            </p:cNvPr>
            <p:cNvSpPr txBox="1"/>
            <p:nvPr/>
          </p:nvSpPr>
          <p:spPr>
            <a:xfrm>
              <a:off x="1014968" y="6015578"/>
              <a:ext cx="1671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Elected Officials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C26156F-64CF-4076-8E04-0687ECBEC234}"/>
              </a:ext>
            </a:extLst>
          </p:cNvPr>
          <p:cNvSpPr txBox="1"/>
          <p:nvPr/>
        </p:nvSpPr>
        <p:spPr>
          <a:xfrm>
            <a:off x="11794837" y="6488668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9362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8F13E7-E874-4ABC-A179-A9DC9A7C15B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4379" y="154005"/>
            <a:ext cx="7675947" cy="6046692"/>
          </a:xfrm>
          <a:prstGeom prst="rect">
            <a:avLst/>
          </a:prstGeom>
          <a:blipFill>
            <a:blip r:embed="rId3"/>
            <a:stretch>
              <a:fillRect l="-83695" t="-17823" r="-11433" b="-541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8FD105-B99D-4D3B-8E3E-7A8784618F3D}"/>
              </a:ext>
            </a:extLst>
          </p:cNvPr>
          <p:cNvCxnSpPr/>
          <p:nvPr/>
        </p:nvCxnSpPr>
        <p:spPr>
          <a:xfrm>
            <a:off x="533400" y="6386349"/>
            <a:ext cx="112370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C8BA634-74EA-4B2B-AF73-53CDD408BC39}"/>
              </a:ext>
            </a:extLst>
          </p:cNvPr>
          <p:cNvSpPr/>
          <p:nvPr/>
        </p:nvSpPr>
        <p:spPr>
          <a:xfrm rot="20400000">
            <a:off x="3941890" y="202745"/>
            <a:ext cx="3051580" cy="3193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D3635-B44F-4F2E-B83E-04238A8575E2}"/>
              </a:ext>
            </a:extLst>
          </p:cNvPr>
          <p:cNvSpPr txBox="1">
            <a:spLocks/>
          </p:cNvSpPr>
          <p:nvPr/>
        </p:nvSpPr>
        <p:spPr>
          <a:xfrm>
            <a:off x="8092370" y="21802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798E"/>
                </a:solidFill>
                <a:latin typeface="Bahnschrift Light SemiCondensed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E123A"/>
                </a:solidFill>
              </a:rPr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11AF6-61A6-4725-9F81-7275D14F1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7468" y="972153"/>
            <a:ext cx="3792355" cy="4600874"/>
          </a:xfrm>
          <a:solidFill>
            <a:srgbClr val="FFFFFF"/>
          </a:solidFill>
        </p:spPr>
        <p:txBody>
          <a:bodyPr anchor="ctr">
            <a:normAutofit/>
          </a:bodyPr>
          <a:lstStyle/>
          <a:p>
            <a:pPr marL="398462" indent="0">
              <a:spcAft>
                <a:spcPts val="1000"/>
              </a:spcAft>
              <a:buNone/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Concise, locally supported plan</a:t>
            </a:r>
          </a:p>
          <a:p>
            <a:pPr marL="398462" indent="0">
              <a:spcBef>
                <a:spcPts val="400"/>
              </a:spcBef>
              <a:buNone/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Short, mid, long-term transit strategies</a:t>
            </a:r>
          </a:p>
          <a:p>
            <a:pPr marL="398462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 line with funding opportunities </a:t>
            </a:r>
            <a:br>
              <a:rPr lang="en-US" sz="1800" dirty="0"/>
            </a:br>
            <a:r>
              <a:rPr lang="en-US" sz="2000" dirty="0"/>
              <a:t>(local, state, federal, private)</a:t>
            </a:r>
          </a:p>
          <a:p>
            <a:pPr marL="398462" indent="0">
              <a:spcBef>
                <a:spcPts val="0"/>
              </a:spcBef>
              <a:buNone/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Focused action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00FCB-A134-418A-B10A-2CDA4017BDAC}"/>
              </a:ext>
            </a:extLst>
          </p:cNvPr>
          <p:cNvSpPr txBox="1"/>
          <p:nvPr/>
        </p:nvSpPr>
        <p:spPr>
          <a:xfrm>
            <a:off x="11794837" y="6488668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030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A332E-196A-4497-9EF0-23B292FE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E123A"/>
                </a:solidFill>
              </a:rPr>
              <a:t>Benefits of Public Transit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9840B-6B3A-4280-97B0-450EABE5178F}"/>
              </a:ext>
            </a:extLst>
          </p:cNvPr>
          <p:cNvSpPr txBox="1"/>
          <p:nvPr/>
        </p:nvSpPr>
        <p:spPr>
          <a:xfrm>
            <a:off x="11794837" y="6488668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269921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645</Words>
  <Application>Microsoft Macintosh PowerPoint</Application>
  <PresentationFormat>Widescreen</PresentationFormat>
  <Paragraphs>139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Arial</vt:lpstr>
      <vt:lpstr>Bahnschrift</vt:lpstr>
      <vt:lpstr>Bahnschrift Condensed</vt:lpstr>
      <vt:lpstr>Bahnschrift Light</vt:lpstr>
      <vt:lpstr>Bahnschrift Light SemiCondensed</vt:lpstr>
      <vt:lpstr>Bahnschrift SemiBold Condensed</vt:lpstr>
      <vt:lpstr>Bahnschrift SemiBold SemiConden</vt:lpstr>
      <vt:lpstr>Calibri</vt:lpstr>
      <vt:lpstr>Calibri Light</vt:lpstr>
      <vt:lpstr>Lato</vt:lpstr>
      <vt:lpstr>Segoe UI</vt:lpstr>
      <vt:lpstr>Segoe UI Black</vt:lpstr>
      <vt:lpstr>Segoe UI Historic</vt:lpstr>
      <vt:lpstr>Segoe UI Light</vt:lpstr>
      <vt:lpstr>Segoe UI Semibold</vt:lpstr>
      <vt:lpstr>Wingdings</vt:lpstr>
      <vt:lpstr>Wingdings 3</vt:lpstr>
      <vt:lpstr>Custom Design</vt:lpstr>
      <vt:lpstr>ROCKDALE COUNTY  TRANSIT DEVELOPMENT PLAN</vt:lpstr>
      <vt:lpstr>Today’s Presentation</vt:lpstr>
      <vt:lpstr>What is a Transit Development Plan? </vt:lpstr>
      <vt:lpstr>Rockdale County Transit Development Plan</vt:lpstr>
      <vt:lpstr>Goals</vt:lpstr>
      <vt:lpstr>Need for TMP</vt:lpstr>
      <vt:lpstr>Transit Development Plan</vt:lpstr>
      <vt:lpstr>PowerPoint Presentation</vt:lpstr>
      <vt:lpstr>Benefits of Public Transit</vt:lpstr>
      <vt:lpstr>Benefits of Public Transportation</vt:lpstr>
      <vt:lpstr>How Can I Get Involved?</vt:lpstr>
      <vt:lpstr>Public Involvement Activities</vt:lpstr>
      <vt:lpstr>Get the Word Out</vt:lpstr>
      <vt:lpstr>Questions &amp; Answers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Henry County  Transit Master Plan Technical Committee Meeting</dc:title>
  <dc:creator>Bell, Allison</dc:creator>
  <cp:lastModifiedBy>QUIONA WARREN</cp:lastModifiedBy>
  <cp:revision>11</cp:revision>
  <dcterms:created xsi:type="dcterms:W3CDTF">2020-12-04T19:35:44Z</dcterms:created>
  <dcterms:modified xsi:type="dcterms:W3CDTF">2023-02-06T16:37:47Z</dcterms:modified>
</cp:coreProperties>
</file>